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5" r:id="rId7"/>
    <p:sldId id="261" r:id="rId8"/>
    <p:sldId id="262" r:id="rId9"/>
    <p:sldId id="263" r:id="rId10"/>
    <p:sldId id="264" r:id="rId11"/>
    <p:sldId id="267" r:id="rId12"/>
    <p:sldId id="268" r:id="rId13"/>
    <p:sldId id="291" r:id="rId14"/>
    <p:sldId id="292" r:id="rId15"/>
    <p:sldId id="270" r:id="rId16"/>
    <p:sldId id="293" r:id="rId17"/>
    <p:sldId id="274" r:id="rId18"/>
    <p:sldId id="271" r:id="rId19"/>
    <p:sldId id="294" r:id="rId20"/>
    <p:sldId id="272" r:id="rId21"/>
    <p:sldId id="307" r:id="rId22"/>
    <p:sldId id="273" r:id="rId23"/>
    <p:sldId id="295" r:id="rId24"/>
    <p:sldId id="275" r:id="rId25"/>
    <p:sldId id="276" r:id="rId26"/>
    <p:sldId id="277" r:id="rId27"/>
    <p:sldId id="297" r:id="rId28"/>
    <p:sldId id="278" r:id="rId29"/>
    <p:sldId id="279" r:id="rId30"/>
    <p:sldId id="296" r:id="rId31"/>
    <p:sldId id="288" r:id="rId32"/>
    <p:sldId id="289" r:id="rId33"/>
    <p:sldId id="298" r:id="rId34"/>
    <p:sldId id="290" r:id="rId35"/>
    <p:sldId id="299" r:id="rId36"/>
    <p:sldId id="280" r:id="rId37"/>
    <p:sldId id="300" r:id="rId38"/>
    <p:sldId id="281" r:id="rId39"/>
    <p:sldId id="301" r:id="rId40"/>
    <p:sldId id="302" r:id="rId41"/>
    <p:sldId id="303" r:id="rId42"/>
    <p:sldId id="282" r:id="rId43"/>
    <p:sldId id="304" r:id="rId44"/>
    <p:sldId id="283" r:id="rId45"/>
    <p:sldId id="305" r:id="rId46"/>
    <p:sldId id="306" r:id="rId47"/>
    <p:sldId id="284" r:id="rId48"/>
    <p:sldId id="285" r:id="rId49"/>
    <p:sldId id="286" r:id="rId50"/>
    <p:sldId id="269" r:id="rId51"/>
    <p:sldId id="287"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3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svg"/><Relationship Id="rId1" Type="http://schemas.openxmlformats.org/officeDocument/2006/relationships/image" Target="../media/image12.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svg"/><Relationship Id="rId1" Type="http://schemas.openxmlformats.org/officeDocument/2006/relationships/image" Target="../media/image12.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0CF00D-F9A5-49ED-BB51-75252C70BF82}"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FC885547-7367-4D1C-9ED4-07FD3A9ED64E}">
      <dgm:prSet custT="1"/>
      <dgm:spPr/>
      <dgm:t>
        <a:bodyPr/>
        <a:lstStyle/>
        <a:p>
          <a:pPr>
            <a:lnSpc>
              <a:spcPct val="100000"/>
            </a:lnSpc>
            <a:defRPr cap="all"/>
          </a:pPr>
          <a:r>
            <a:rPr lang="en-US" sz="3600" dirty="0"/>
            <a:t>ADMIN</a:t>
          </a:r>
        </a:p>
      </dgm:t>
    </dgm:pt>
    <dgm:pt modelId="{F9A7E976-C075-47F4-AA50-12E3D23EDEFB}" type="parTrans" cxnId="{093EC1BE-4B32-4861-A873-EE4E3FAE283D}">
      <dgm:prSet/>
      <dgm:spPr/>
      <dgm:t>
        <a:bodyPr/>
        <a:lstStyle/>
        <a:p>
          <a:endParaRPr lang="en-US"/>
        </a:p>
      </dgm:t>
    </dgm:pt>
    <dgm:pt modelId="{62E080A2-CB6E-477C-ADC7-2C0D570617EE}" type="sibTrans" cxnId="{093EC1BE-4B32-4861-A873-EE4E3FAE283D}">
      <dgm:prSet/>
      <dgm:spPr/>
      <dgm:t>
        <a:bodyPr/>
        <a:lstStyle/>
        <a:p>
          <a:endParaRPr lang="en-US"/>
        </a:p>
      </dgm:t>
    </dgm:pt>
    <dgm:pt modelId="{28F9F27D-81DD-412F-B0DF-63F69C9D243A}">
      <dgm:prSet custT="1"/>
      <dgm:spPr/>
      <dgm:t>
        <a:bodyPr/>
        <a:lstStyle/>
        <a:p>
          <a:pPr>
            <a:lnSpc>
              <a:spcPct val="100000"/>
            </a:lnSpc>
            <a:defRPr cap="all"/>
          </a:pPr>
          <a:r>
            <a:rPr lang="en-US" sz="3600" dirty="0"/>
            <a:t>USER</a:t>
          </a:r>
        </a:p>
      </dgm:t>
    </dgm:pt>
    <dgm:pt modelId="{57A93FDF-3A07-4346-B103-57F284552582}" type="parTrans" cxnId="{81D022FB-DA4A-4462-9394-3C471F6800B8}">
      <dgm:prSet/>
      <dgm:spPr/>
      <dgm:t>
        <a:bodyPr/>
        <a:lstStyle/>
        <a:p>
          <a:endParaRPr lang="en-US"/>
        </a:p>
      </dgm:t>
    </dgm:pt>
    <dgm:pt modelId="{A69B9068-B2CF-4863-840D-A730797FCAFE}" type="sibTrans" cxnId="{81D022FB-DA4A-4462-9394-3C471F6800B8}">
      <dgm:prSet/>
      <dgm:spPr/>
      <dgm:t>
        <a:bodyPr/>
        <a:lstStyle/>
        <a:p>
          <a:endParaRPr lang="en-US"/>
        </a:p>
      </dgm:t>
    </dgm:pt>
    <dgm:pt modelId="{6C674E00-7EF0-4F71-A8E9-9B0C765395DA}" type="pres">
      <dgm:prSet presAssocID="{510CF00D-F9A5-49ED-BB51-75252C70BF82}" presName="root" presStyleCnt="0">
        <dgm:presLayoutVars>
          <dgm:dir/>
          <dgm:resizeHandles val="exact"/>
        </dgm:presLayoutVars>
      </dgm:prSet>
      <dgm:spPr/>
      <dgm:t>
        <a:bodyPr/>
        <a:lstStyle/>
        <a:p>
          <a:endParaRPr lang="en-IN"/>
        </a:p>
      </dgm:t>
    </dgm:pt>
    <dgm:pt modelId="{8A65A350-B6BD-4F61-8951-03D898DCA500}" type="pres">
      <dgm:prSet presAssocID="{FC885547-7367-4D1C-9ED4-07FD3A9ED64E}" presName="compNode" presStyleCnt="0"/>
      <dgm:spPr/>
    </dgm:pt>
    <dgm:pt modelId="{384501A0-DF93-4919-A04D-597EEAA1CAB7}" type="pres">
      <dgm:prSet presAssocID="{FC885547-7367-4D1C-9ED4-07FD3A9ED64E}" presName="iconBgRect" presStyleLbl="bgShp" presStyleIdx="0" presStyleCnt="2" custLinFactNeighborX="-30743" custLinFactNeighborY="-1946"/>
      <dgm:spPr/>
    </dgm:pt>
    <dgm:pt modelId="{AB063A8B-0686-45B7-A377-DB4BAF62CD32}" type="pres">
      <dgm:prSet presAssocID="{FC885547-7367-4D1C-9ED4-07FD3A9ED64E}" presName="iconRect" presStyleLbl="node1" presStyleIdx="0" presStyleCnt="2" custLinFactNeighborX="-56972" custLinFactNeighborY="-474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dgm:spPr>
      <dgm:extLst>
        <a:ext uri="{E40237B7-FDA0-4F09-8148-C483321AD2D9}">
          <dgm14:cNvPr xmlns:dgm14="http://schemas.microsoft.com/office/drawing/2010/diagram" id="0" name="" descr="User"/>
        </a:ext>
      </dgm:extLst>
    </dgm:pt>
    <dgm:pt modelId="{EDC7ECA9-C774-4990-9C78-111C3D87040D}" type="pres">
      <dgm:prSet presAssocID="{FC885547-7367-4D1C-9ED4-07FD3A9ED64E}" presName="spaceRect" presStyleCnt="0"/>
      <dgm:spPr/>
    </dgm:pt>
    <dgm:pt modelId="{424EFDBA-0166-4A42-B15B-87414BC5B947}" type="pres">
      <dgm:prSet presAssocID="{FC885547-7367-4D1C-9ED4-07FD3A9ED64E}" presName="textRect" presStyleLbl="revTx" presStyleIdx="0" presStyleCnt="2" custLinFactNeighborX="-17668" custLinFactNeighborY="-60533">
        <dgm:presLayoutVars>
          <dgm:chMax val="1"/>
          <dgm:chPref val="1"/>
        </dgm:presLayoutVars>
      </dgm:prSet>
      <dgm:spPr/>
      <dgm:t>
        <a:bodyPr/>
        <a:lstStyle/>
        <a:p>
          <a:endParaRPr lang="en-IN"/>
        </a:p>
      </dgm:t>
    </dgm:pt>
    <dgm:pt modelId="{A45ADE4F-E14A-4602-803D-F5774CF49D4B}" type="pres">
      <dgm:prSet presAssocID="{62E080A2-CB6E-477C-ADC7-2C0D570617EE}" presName="sibTrans" presStyleCnt="0"/>
      <dgm:spPr/>
    </dgm:pt>
    <dgm:pt modelId="{8091383E-E976-42F2-AD65-5AE4E1B3DF6D}" type="pres">
      <dgm:prSet presAssocID="{28F9F27D-81DD-412F-B0DF-63F69C9D243A}" presName="compNode" presStyleCnt="0"/>
      <dgm:spPr/>
    </dgm:pt>
    <dgm:pt modelId="{712F9BB7-8AC1-4F74-8440-1DB27B6C605B}" type="pres">
      <dgm:prSet presAssocID="{28F9F27D-81DD-412F-B0DF-63F69C9D243A}" presName="iconBgRect" presStyleLbl="bgShp" presStyleIdx="1" presStyleCnt="2" custLinFactNeighborX="15566" custLinFactNeighborY="-778"/>
      <dgm:spPr/>
    </dgm:pt>
    <dgm:pt modelId="{1FFEB7CF-B549-4FD5-B50A-E0BC3CF3DB4D}" type="pres">
      <dgm:prSet presAssocID="{28F9F27D-81DD-412F-B0DF-63F69C9D243A}" presName="iconRect" presStyleLbl="node1" presStyleIdx="1" presStyleCnt="2" custLinFactNeighborX="26451" custLinFactNeighborY="-542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dgm:spPr>
      <dgm:extLst>
        <a:ext uri="{E40237B7-FDA0-4F09-8148-C483321AD2D9}">
          <dgm14:cNvPr xmlns:dgm14="http://schemas.microsoft.com/office/drawing/2010/diagram" id="0" name="" descr="Target Audience"/>
        </a:ext>
      </dgm:extLst>
    </dgm:pt>
    <dgm:pt modelId="{B7C14C3A-7067-44CD-9C87-457ACA3423A4}" type="pres">
      <dgm:prSet presAssocID="{28F9F27D-81DD-412F-B0DF-63F69C9D243A}" presName="spaceRect" presStyleCnt="0"/>
      <dgm:spPr/>
    </dgm:pt>
    <dgm:pt modelId="{85E8621F-9F77-4144-9654-8FEC6C51CA15}" type="pres">
      <dgm:prSet presAssocID="{28F9F27D-81DD-412F-B0DF-63F69C9D243A}" presName="textRect" presStyleLbl="revTx" presStyleIdx="1" presStyleCnt="2" custLinFactNeighborX="12819" custLinFactNeighborY="-61720">
        <dgm:presLayoutVars>
          <dgm:chMax val="1"/>
          <dgm:chPref val="1"/>
        </dgm:presLayoutVars>
      </dgm:prSet>
      <dgm:spPr/>
      <dgm:t>
        <a:bodyPr/>
        <a:lstStyle/>
        <a:p>
          <a:endParaRPr lang="en-IN"/>
        </a:p>
      </dgm:t>
    </dgm:pt>
  </dgm:ptLst>
  <dgm:cxnLst>
    <dgm:cxn modelId="{81D022FB-DA4A-4462-9394-3C471F6800B8}" srcId="{510CF00D-F9A5-49ED-BB51-75252C70BF82}" destId="{28F9F27D-81DD-412F-B0DF-63F69C9D243A}" srcOrd="1" destOrd="0" parTransId="{57A93FDF-3A07-4346-B103-57F284552582}" sibTransId="{A69B9068-B2CF-4863-840D-A730797FCAFE}"/>
    <dgm:cxn modelId="{C6EA2236-42CD-4C16-92E1-E9F60049ABD4}" type="presOf" srcId="{FC885547-7367-4D1C-9ED4-07FD3A9ED64E}" destId="{424EFDBA-0166-4A42-B15B-87414BC5B947}" srcOrd="0" destOrd="0" presId="urn:microsoft.com/office/officeart/2018/5/layout/IconCircleLabelList"/>
    <dgm:cxn modelId="{E3F90086-9D8E-4918-AFBC-7823573133A7}" type="presOf" srcId="{510CF00D-F9A5-49ED-BB51-75252C70BF82}" destId="{6C674E00-7EF0-4F71-A8E9-9B0C765395DA}" srcOrd="0" destOrd="0" presId="urn:microsoft.com/office/officeart/2018/5/layout/IconCircleLabelList"/>
    <dgm:cxn modelId="{B369E33C-DC65-499D-B7DB-004D80A759BA}" type="presOf" srcId="{28F9F27D-81DD-412F-B0DF-63F69C9D243A}" destId="{85E8621F-9F77-4144-9654-8FEC6C51CA15}" srcOrd="0" destOrd="0" presId="urn:microsoft.com/office/officeart/2018/5/layout/IconCircleLabelList"/>
    <dgm:cxn modelId="{093EC1BE-4B32-4861-A873-EE4E3FAE283D}" srcId="{510CF00D-F9A5-49ED-BB51-75252C70BF82}" destId="{FC885547-7367-4D1C-9ED4-07FD3A9ED64E}" srcOrd="0" destOrd="0" parTransId="{F9A7E976-C075-47F4-AA50-12E3D23EDEFB}" sibTransId="{62E080A2-CB6E-477C-ADC7-2C0D570617EE}"/>
    <dgm:cxn modelId="{1B43BDA7-429C-432F-84E7-B5ABBFC82EF1}" type="presParOf" srcId="{6C674E00-7EF0-4F71-A8E9-9B0C765395DA}" destId="{8A65A350-B6BD-4F61-8951-03D898DCA500}" srcOrd="0" destOrd="0" presId="urn:microsoft.com/office/officeart/2018/5/layout/IconCircleLabelList"/>
    <dgm:cxn modelId="{577C7230-0C39-4921-AB41-59C5D25AAAB8}" type="presParOf" srcId="{8A65A350-B6BD-4F61-8951-03D898DCA500}" destId="{384501A0-DF93-4919-A04D-597EEAA1CAB7}" srcOrd="0" destOrd="0" presId="urn:microsoft.com/office/officeart/2018/5/layout/IconCircleLabelList"/>
    <dgm:cxn modelId="{6DACE46D-D8D5-41DD-A250-FE6B35486B08}" type="presParOf" srcId="{8A65A350-B6BD-4F61-8951-03D898DCA500}" destId="{AB063A8B-0686-45B7-A377-DB4BAF62CD32}" srcOrd="1" destOrd="0" presId="urn:microsoft.com/office/officeart/2018/5/layout/IconCircleLabelList"/>
    <dgm:cxn modelId="{6FF69390-FB4F-4850-83CC-B18D3755F606}" type="presParOf" srcId="{8A65A350-B6BD-4F61-8951-03D898DCA500}" destId="{EDC7ECA9-C774-4990-9C78-111C3D87040D}" srcOrd="2" destOrd="0" presId="urn:microsoft.com/office/officeart/2018/5/layout/IconCircleLabelList"/>
    <dgm:cxn modelId="{B697DD1B-DC8C-4E5E-87D9-8AC50191E7D0}" type="presParOf" srcId="{8A65A350-B6BD-4F61-8951-03D898DCA500}" destId="{424EFDBA-0166-4A42-B15B-87414BC5B947}" srcOrd="3" destOrd="0" presId="urn:microsoft.com/office/officeart/2018/5/layout/IconCircleLabelList"/>
    <dgm:cxn modelId="{79EC24A3-83FC-4635-9EBB-1DC783A70DE5}" type="presParOf" srcId="{6C674E00-7EF0-4F71-A8E9-9B0C765395DA}" destId="{A45ADE4F-E14A-4602-803D-F5774CF49D4B}" srcOrd="1" destOrd="0" presId="urn:microsoft.com/office/officeart/2018/5/layout/IconCircleLabelList"/>
    <dgm:cxn modelId="{1439785D-F868-4D10-B38B-7A4B7C89ED98}" type="presParOf" srcId="{6C674E00-7EF0-4F71-A8E9-9B0C765395DA}" destId="{8091383E-E976-42F2-AD65-5AE4E1B3DF6D}" srcOrd="2" destOrd="0" presId="urn:microsoft.com/office/officeart/2018/5/layout/IconCircleLabelList"/>
    <dgm:cxn modelId="{68415A90-D354-434F-861C-7A47D0237D6A}" type="presParOf" srcId="{8091383E-E976-42F2-AD65-5AE4E1B3DF6D}" destId="{712F9BB7-8AC1-4F74-8440-1DB27B6C605B}" srcOrd="0" destOrd="0" presId="urn:microsoft.com/office/officeart/2018/5/layout/IconCircleLabelList"/>
    <dgm:cxn modelId="{2569EDF7-981B-4901-9377-B4D626E8F36C}" type="presParOf" srcId="{8091383E-E976-42F2-AD65-5AE4E1B3DF6D}" destId="{1FFEB7CF-B549-4FD5-B50A-E0BC3CF3DB4D}" srcOrd="1" destOrd="0" presId="urn:microsoft.com/office/officeart/2018/5/layout/IconCircleLabelList"/>
    <dgm:cxn modelId="{EFB24FC2-5B44-48B2-919A-70D52990C111}" type="presParOf" srcId="{8091383E-E976-42F2-AD65-5AE4E1B3DF6D}" destId="{B7C14C3A-7067-44CD-9C87-457ACA3423A4}" srcOrd="2" destOrd="0" presId="urn:microsoft.com/office/officeart/2018/5/layout/IconCircleLabelList"/>
    <dgm:cxn modelId="{021066F6-500D-40B7-BA0D-9AFAD897FFFE}" type="presParOf" srcId="{8091383E-E976-42F2-AD65-5AE4E1B3DF6D}" destId="{85E8621F-9F77-4144-9654-8FEC6C51CA15}"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4501A0-DF93-4919-A04D-597EEAA1CAB7}">
      <dsp:nvSpPr>
        <dsp:cNvPr id="0" name=""/>
        <dsp:cNvSpPr/>
      </dsp:nvSpPr>
      <dsp:spPr>
        <a:xfrm>
          <a:off x="1442848" y="346394"/>
          <a:ext cx="2196000" cy="2196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063A8B-0686-45B7-A377-DB4BAF62CD32}">
      <dsp:nvSpPr>
        <dsp:cNvPr id="0" name=""/>
        <dsp:cNvSpPr/>
      </dsp:nvSpPr>
      <dsp:spPr>
        <a:xfrm>
          <a:off x="1868117" y="797316"/>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4EFDBA-0166-4A42-B15B-87414BC5B947}">
      <dsp:nvSpPr>
        <dsp:cNvPr id="0" name=""/>
        <dsp:cNvSpPr/>
      </dsp:nvSpPr>
      <dsp:spPr>
        <a:xfrm>
          <a:off x="779917" y="283329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600200">
            <a:lnSpc>
              <a:spcPct val="100000"/>
            </a:lnSpc>
            <a:spcBef>
              <a:spcPct val="0"/>
            </a:spcBef>
            <a:spcAft>
              <a:spcPct val="35000"/>
            </a:spcAft>
            <a:defRPr cap="all"/>
          </a:pPr>
          <a:r>
            <a:rPr lang="en-US" sz="3600" kern="1200" dirty="0"/>
            <a:t>ADMIN</a:t>
          </a:r>
        </a:p>
      </dsp:txBody>
      <dsp:txXfrm>
        <a:off x="779917" y="2833290"/>
        <a:ext cx="3600000" cy="720000"/>
      </dsp:txXfrm>
    </dsp:sp>
    <dsp:sp modelId="{712F9BB7-8AC1-4F74-8440-1DB27B6C605B}">
      <dsp:nvSpPr>
        <dsp:cNvPr id="0" name=""/>
        <dsp:cNvSpPr/>
      </dsp:nvSpPr>
      <dsp:spPr>
        <a:xfrm>
          <a:off x="6689794" y="372043"/>
          <a:ext cx="2196000" cy="2196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FEB7CF-B549-4FD5-B50A-E0BC3CF3DB4D}">
      <dsp:nvSpPr>
        <dsp:cNvPr id="0" name=""/>
        <dsp:cNvSpPr/>
      </dsp:nvSpPr>
      <dsp:spPr>
        <a:xfrm>
          <a:off x="7149247" y="788760"/>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E8621F-9F77-4144-9654-8FEC6C51CA15}">
      <dsp:nvSpPr>
        <dsp:cNvPr id="0" name=""/>
        <dsp:cNvSpPr/>
      </dsp:nvSpPr>
      <dsp:spPr>
        <a:xfrm>
          <a:off x="6107448" y="2824744"/>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600200">
            <a:lnSpc>
              <a:spcPct val="100000"/>
            </a:lnSpc>
            <a:spcBef>
              <a:spcPct val="0"/>
            </a:spcBef>
            <a:spcAft>
              <a:spcPct val="35000"/>
            </a:spcAft>
            <a:defRPr cap="all"/>
          </a:pPr>
          <a:r>
            <a:rPr lang="en-US" sz="3600" kern="1200" dirty="0"/>
            <a:t>USER</a:t>
          </a:r>
        </a:p>
      </dsp:txBody>
      <dsp:txXfrm>
        <a:off x="6107448" y="2824744"/>
        <a:ext cx="36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10/20/2022</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10/20/2022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10/20/2022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10/20/2022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10/20/2022</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5E15B614-A4BF-649A-9DE9-8E899079E2FB}"/>
              </a:ext>
            </a:extLst>
          </p:cNvPr>
          <p:cNvSpPr txBox="1"/>
          <p:nvPr/>
        </p:nvSpPr>
        <p:spPr>
          <a:xfrm flipH="1">
            <a:off x="1327907" y="1751888"/>
            <a:ext cx="9672918" cy="3170099"/>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INSURANCE POLICY </a:t>
            </a:r>
            <a:r>
              <a:rPr lang="en-US" sz="4000" b="1" dirty="0" smtClean="0">
                <a:latin typeface="Times New Roman" panose="02020603050405020304" pitchFamily="18" charset="0"/>
                <a:cs typeface="Times New Roman" panose="02020603050405020304" pitchFamily="18" charset="0"/>
              </a:rPr>
              <a:t>MANAGEMENT</a:t>
            </a:r>
          </a:p>
          <a:p>
            <a:r>
              <a:rPr lang="en-US" sz="4000" b="1" dirty="0" smtClean="0">
                <a:ln w="22225">
                  <a:solidFill>
                    <a:schemeClr val="accent2"/>
                  </a:solidFill>
                  <a:prstDash val="solid"/>
                </a:ln>
                <a:latin typeface="Times New Roman" panose="02020603050405020304" pitchFamily="18" charset="0"/>
                <a:cs typeface="Times New Roman" panose="02020603050405020304" pitchFamily="18" charset="0"/>
              </a:rPr>
              <a:t>	</a:t>
            </a:r>
          </a:p>
          <a:p>
            <a:r>
              <a:rPr lang="en-US" sz="4000" b="1" dirty="0">
                <a:ln w="22225">
                  <a:solidFill>
                    <a:schemeClr val="accent2"/>
                  </a:solidFill>
                  <a:prstDash val="solid"/>
                </a:ln>
                <a:latin typeface="Times New Roman" panose="02020603050405020304" pitchFamily="18" charset="0"/>
                <a:cs typeface="Times New Roman" panose="02020603050405020304" pitchFamily="18" charset="0"/>
              </a:rPr>
              <a:t>	</a:t>
            </a:r>
            <a:r>
              <a:rPr lang="en-US" sz="4000" b="1" dirty="0" smtClean="0">
                <a:ln w="22225">
                  <a:solidFill>
                    <a:schemeClr val="accent2"/>
                  </a:solidFill>
                  <a:prstDash val="solid"/>
                </a:ln>
              </a:rPr>
              <a:t>Batch</a:t>
            </a:r>
            <a:r>
              <a:rPr lang="en-US" sz="4000" b="1" dirty="0" smtClean="0">
                <a:ln w="22225">
                  <a:solidFill>
                    <a:schemeClr val="accent2"/>
                  </a:solidFill>
                  <a:prstDash val="solid"/>
                </a:ln>
              </a:rPr>
              <a:t>    : 18							</a:t>
            </a:r>
            <a:endParaRPr lang="en-US" sz="4000" b="1" cap="none" spc="0" dirty="0">
              <a:ln w="22225">
                <a:solidFill>
                  <a:schemeClr val="accent2"/>
                </a:solidFill>
                <a:prstDash val="solid"/>
              </a:ln>
              <a:effectLst/>
            </a:endParaRPr>
          </a:p>
          <a:p>
            <a:r>
              <a:rPr lang="en-US" sz="4000" b="1" dirty="0" smtClean="0"/>
              <a:t>	</a:t>
            </a:r>
            <a:r>
              <a:rPr lang="en-US" sz="4000" b="1" dirty="0">
                <a:ln w="22225">
                  <a:solidFill>
                    <a:schemeClr val="accent2"/>
                  </a:solidFill>
                  <a:prstDash val="solid"/>
                </a:ln>
              </a:rPr>
              <a:t>GROUP : </a:t>
            </a:r>
            <a:r>
              <a:rPr lang="en-US" sz="4000" b="1" dirty="0" smtClean="0">
                <a:ln w="22225">
                  <a:solidFill>
                    <a:schemeClr val="accent2"/>
                  </a:solidFill>
                  <a:prstDash val="solid"/>
                </a:ln>
              </a:rPr>
              <a:t>4</a:t>
            </a:r>
          </a:p>
          <a:p>
            <a:r>
              <a:rPr lang="en-US" sz="4000" b="1" dirty="0">
                <a:ln w="22225">
                  <a:solidFill>
                    <a:schemeClr val="accent2"/>
                  </a:solidFill>
                  <a:prstDash val="solid"/>
                </a:ln>
              </a:rPr>
              <a:t>	</a:t>
            </a:r>
            <a:r>
              <a:rPr lang="en-US" sz="4000" b="1" dirty="0" smtClean="0">
                <a:ln w="22225">
                  <a:solidFill>
                    <a:schemeClr val="accent2"/>
                  </a:solidFill>
                  <a:prstDash val="solid"/>
                </a:ln>
              </a:rPr>
              <a:t>Team lead: </a:t>
            </a:r>
            <a:r>
              <a:rPr lang="en-US" sz="4000" b="1" dirty="0" err="1" smtClean="0">
                <a:ln w="22225">
                  <a:solidFill>
                    <a:schemeClr val="accent2"/>
                  </a:solidFill>
                  <a:prstDash val="solid"/>
                </a:ln>
              </a:rPr>
              <a:t>Konduru</a:t>
            </a:r>
            <a:r>
              <a:rPr lang="en-US" sz="4000" b="1" dirty="0" smtClean="0">
                <a:ln w="22225">
                  <a:solidFill>
                    <a:schemeClr val="accent2"/>
                  </a:solidFill>
                  <a:prstDash val="solid"/>
                </a:ln>
              </a:rPr>
              <a:t> </a:t>
            </a:r>
            <a:r>
              <a:rPr lang="en-US" sz="4000" b="1" dirty="0" err="1" smtClean="0">
                <a:ln w="22225">
                  <a:solidFill>
                    <a:schemeClr val="accent2"/>
                  </a:solidFill>
                  <a:prstDash val="solid"/>
                </a:ln>
              </a:rPr>
              <a:t>Jaswanth</a:t>
            </a:r>
            <a:endParaRPr lang="en-US" sz="4000" b="1" dirty="0">
              <a:ln w="22225">
                <a:solidFill>
                  <a:schemeClr val="accent2"/>
                </a:solidFill>
                <a:prstDash val="solid"/>
              </a:ln>
            </a:endParaRPr>
          </a:p>
        </p:txBody>
      </p:sp>
      <p:pic>
        <p:nvPicPr>
          <p:cNvPr id="5" name="Picture 4">
            <a:extLst>
              <a:ext uri="{FF2B5EF4-FFF2-40B4-BE49-F238E27FC236}">
                <a16:creationId xmlns:a16="http://schemas.microsoft.com/office/drawing/2014/main" xmlns="" id="{5CA291CC-1DD2-3D06-EF0A-14190605C537}"/>
              </a:ext>
            </a:extLst>
          </p:cNvPr>
          <p:cNvPicPr>
            <a:picLocks noChangeAspect="1"/>
          </p:cNvPicPr>
          <p:nvPr/>
        </p:nvPicPr>
        <p:blipFill>
          <a:blip r:embed="rId2"/>
          <a:stretch>
            <a:fillRect/>
          </a:stretch>
        </p:blipFill>
        <p:spPr>
          <a:xfrm>
            <a:off x="7950341" y="4048191"/>
            <a:ext cx="2261812" cy="2060627"/>
          </a:xfrm>
          <a:prstGeom prst="rect">
            <a:avLst/>
          </a:prstGeom>
        </p:spPr>
      </p:pic>
    </p:spTree>
    <p:extLst>
      <p:ext uri="{BB962C8B-B14F-4D97-AF65-F5344CB8AC3E}">
        <p14:creationId xmlns:p14="http://schemas.microsoft.com/office/powerpoint/2010/main" val="33994521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C180504A-D2C9-26BC-A1A3-CDD41A15BA42}"/>
              </a:ext>
            </a:extLst>
          </p:cNvPr>
          <p:cNvSpPr txBox="1"/>
          <p:nvPr/>
        </p:nvSpPr>
        <p:spPr>
          <a:xfrm>
            <a:off x="5755341" y="1754020"/>
            <a:ext cx="4970804" cy="3349956"/>
          </a:xfrm>
          <a:prstGeom prst="rect">
            <a:avLst/>
          </a:prstGeom>
          <a:noFill/>
        </p:spPr>
        <p:txBody>
          <a:bodyPr wrap="square">
            <a:spAutoFit/>
          </a:bodyPr>
          <a:lstStyle/>
          <a:p>
            <a:pPr>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Create </a:t>
            </a:r>
            <a:r>
              <a:rPr lang="en-US" sz="2400" dirty="0" smtClean="0">
                <a:latin typeface="Times New Roman" panose="02020603050405020304" pitchFamily="18" charset="0"/>
                <a:cs typeface="Times New Roman" panose="02020603050405020304" pitchFamily="18" charset="0"/>
              </a:rPr>
              <a:t>new account</a:t>
            </a:r>
            <a:r>
              <a:rPr lang="en-US" sz="2400" dirty="0">
                <a:latin typeface="Times New Roman" panose="02020603050405020304" pitchFamily="18" charset="0"/>
                <a:cs typeface="Times New Roman" panose="02020603050405020304" pitchFamily="18" charset="0"/>
              </a:rPr>
              <a:t>.</a:t>
            </a:r>
          </a:p>
          <a:p>
            <a:pPr>
              <a:lnSpc>
                <a:spcPct val="150000"/>
              </a:lnSpc>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Login in to the portal</a:t>
            </a:r>
            <a:endParaRPr lang="en-US" sz="2400" dirty="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Update Personal </a:t>
            </a:r>
            <a:r>
              <a:rPr lang="en-US" sz="2400" dirty="0" smtClean="0">
                <a:latin typeface="Times New Roman" panose="02020603050405020304" pitchFamily="18" charset="0"/>
                <a:cs typeface="Times New Roman" panose="02020603050405020304" pitchFamily="18" charset="0"/>
              </a:rPr>
              <a:t>details</a:t>
            </a:r>
            <a:endParaRPr lang="en-US" sz="2400" dirty="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View policy and apply</a:t>
            </a:r>
          </a:p>
          <a:p>
            <a:pPr>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 Raise </a:t>
            </a:r>
            <a:r>
              <a:rPr lang="en-US" sz="2400" dirty="0" smtClean="0">
                <a:latin typeface="Times New Roman" panose="02020603050405020304" pitchFamily="18" charset="0"/>
                <a:cs typeface="Times New Roman" panose="02020603050405020304" pitchFamily="18" charset="0"/>
              </a:rPr>
              <a:t>queries</a:t>
            </a:r>
          </a:p>
          <a:p>
            <a:pPr>
              <a:lnSpc>
                <a:spcPct val="150000"/>
              </a:lnSpc>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Log out</a:t>
            </a:r>
            <a:endParaRPr lang="en-US" sz="2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B0431ADD-A3F7-A039-9BDB-C7401C26095E}"/>
              </a:ext>
            </a:extLst>
          </p:cNvPr>
          <p:cNvSpPr txBox="1"/>
          <p:nvPr/>
        </p:nvSpPr>
        <p:spPr>
          <a:xfrm>
            <a:off x="1855696" y="2767279"/>
            <a:ext cx="2429434" cy="1323439"/>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USER MODULE</a:t>
            </a:r>
          </a:p>
        </p:txBody>
      </p:sp>
      <p:cxnSp>
        <p:nvCxnSpPr>
          <p:cNvPr id="7" name="Straight Connector 6">
            <a:extLst>
              <a:ext uri="{FF2B5EF4-FFF2-40B4-BE49-F238E27FC236}">
                <a16:creationId xmlns:a16="http://schemas.microsoft.com/office/drawing/2014/main" xmlns="" id="{EDA49AD6-C484-2946-8EDB-7DE9034F1365}"/>
              </a:ext>
            </a:extLst>
          </p:cNvPr>
          <p:cNvCxnSpPr/>
          <p:nvPr/>
        </p:nvCxnSpPr>
        <p:spPr>
          <a:xfrm>
            <a:off x="5020235" y="1739152"/>
            <a:ext cx="0" cy="3657600"/>
          </a:xfrm>
          <a:prstGeom prst="line">
            <a:avLst/>
          </a:prstGeom>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33904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xmlns="" id="{5F4738EA-9124-446E-493E-657A79F5836E}"/>
              </a:ext>
            </a:extLst>
          </p:cNvPr>
          <p:cNvSpPr txBox="1">
            <a:spLocks/>
          </p:cNvSpPr>
          <p:nvPr/>
        </p:nvSpPr>
        <p:spPr>
          <a:xfrm>
            <a:off x="803305" y="1307507"/>
            <a:ext cx="9791204" cy="4409629"/>
          </a:xfrm>
          <a:prstGeom prst="rect">
            <a:avLst/>
          </a:prstGeom>
        </p:spPr>
        <p:txBody>
          <a:bodyP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lgn="just">
              <a:buFont typeface="Arial"/>
              <a:buNone/>
            </a:pPr>
            <a:r>
              <a:rPr lang="en-US" dirty="0">
                <a:latin typeface="Times New Roman" panose="02020603050405020304" pitchFamily="18" charset="0"/>
                <a:cs typeface="Times New Roman" panose="02020603050405020304" pitchFamily="18" charset="0"/>
              </a:rPr>
              <a:t>The “Insurance Policy Management” should support basic functionalities for all below listed users. </a:t>
            </a:r>
          </a:p>
          <a:p>
            <a:pPr algn="just"/>
            <a:r>
              <a:rPr lang="en-US" dirty="0">
                <a:latin typeface="Times New Roman" panose="02020603050405020304" pitchFamily="18" charset="0"/>
                <a:cs typeface="Times New Roman" panose="02020603050405020304" pitchFamily="18" charset="0"/>
              </a:rPr>
              <a:t>Administrator (A) </a:t>
            </a:r>
          </a:p>
          <a:p>
            <a:pPr algn="just"/>
            <a:r>
              <a:rPr lang="en-US" dirty="0">
                <a:latin typeface="Times New Roman" panose="02020603050405020304" pitchFamily="18" charset="0"/>
                <a:cs typeface="Times New Roman" panose="02020603050405020304" pitchFamily="18" charset="0"/>
              </a:rPr>
              <a:t>Customer (C)</a:t>
            </a:r>
          </a:p>
          <a:p>
            <a:pPr marL="0" indent="0" algn="just">
              <a:buFont typeface="Arial"/>
              <a:buNone/>
            </a:pPr>
            <a:endParaRPr lang="en-US" dirty="0">
              <a:latin typeface="Times New Roman" panose="02020603050405020304" pitchFamily="18" charset="0"/>
              <a:cs typeface="Times New Roman" panose="02020603050405020304" pitchFamily="18" charset="0"/>
            </a:endParaRPr>
          </a:p>
          <a:p>
            <a:pPr marL="0" indent="0" algn="just">
              <a:buFont typeface="Arial"/>
              <a:buNone/>
            </a:pPr>
            <a:r>
              <a:rPr lang="en-US" dirty="0"/>
              <a:t> </a:t>
            </a:r>
            <a:r>
              <a:rPr lang="en-US" sz="2000" b="1" u="sng" dirty="0">
                <a:latin typeface="Times New Roman" panose="02020603050405020304" pitchFamily="18" charset="0"/>
                <a:cs typeface="Times New Roman" panose="02020603050405020304" pitchFamily="18" charset="0"/>
              </a:rPr>
              <a:t>Authentication &amp; Authorization:- </a:t>
            </a:r>
            <a:r>
              <a:rPr lang="en-US" sz="1200" b="1" u="sng" dirty="0">
                <a:latin typeface="Times New Roman" panose="02020603050405020304" pitchFamily="18" charset="0"/>
                <a:cs typeface="Times New Roman" panose="02020603050405020304" pitchFamily="18" charset="0"/>
              </a:rPr>
              <a:t> </a:t>
            </a:r>
            <a:endParaRPr lang="en-US" sz="800" b="1" u="sng" dirty="0">
              <a:latin typeface="Times New Roman" panose="02020603050405020304" pitchFamily="18" charset="0"/>
              <a:cs typeface="Times New Roman" panose="02020603050405020304" pitchFamily="18" charset="0"/>
            </a:endParaRPr>
          </a:p>
          <a:p>
            <a:pPr marL="0" indent="0" algn="just">
              <a:buFont typeface="Arial"/>
              <a:buNone/>
            </a:pPr>
            <a:endParaRPr lang="en-US" sz="800" b="1" u="sng"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Authentication</a:t>
            </a:r>
            <a:r>
              <a:rPr lang="en-US" dirty="0">
                <a:latin typeface="Times New Roman" panose="02020603050405020304" pitchFamily="18" charset="0"/>
                <a:cs typeface="Times New Roman" panose="02020603050405020304" pitchFamily="18" charset="0"/>
              </a:rPr>
              <a:t>: Any end-user should be authenticated using a unique user-id and password.</a:t>
            </a:r>
          </a:p>
          <a:p>
            <a:pPr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Authorization: </a:t>
            </a:r>
            <a:r>
              <a:rPr lang="en-US" dirty="0">
                <a:latin typeface="Times New Roman" panose="02020603050405020304" pitchFamily="18" charset="0"/>
                <a:cs typeface="Times New Roman" panose="02020603050405020304" pitchFamily="18" charset="0"/>
              </a:rPr>
              <a:t>The operations supported and allowed would be based on the user type. For example, Administrator has the rights to add policy information and view customer details. He can also view policy details and approve/reject policies Whereas Customer/users has a right to view policy and apply for policies.</a:t>
            </a:r>
          </a:p>
        </p:txBody>
      </p:sp>
      <p:sp>
        <p:nvSpPr>
          <p:cNvPr id="3" name="Title 4">
            <a:extLst>
              <a:ext uri="{FF2B5EF4-FFF2-40B4-BE49-F238E27FC236}">
                <a16:creationId xmlns:a16="http://schemas.microsoft.com/office/drawing/2014/main" xmlns="" id="{CEF3B458-095D-5970-784C-F388ABE53E08}"/>
              </a:ext>
            </a:extLst>
          </p:cNvPr>
          <p:cNvSpPr txBox="1">
            <a:spLocks/>
          </p:cNvSpPr>
          <p:nvPr/>
        </p:nvSpPr>
        <p:spPr>
          <a:xfrm>
            <a:off x="700755" y="401652"/>
            <a:ext cx="9693579" cy="786213"/>
          </a:xfrm>
          <a:prstGeom prst="rect">
            <a:avLst/>
          </a:prstGeom>
        </p:spPr>
        <p:txBody>
          <a:bodyPr>
            <a:no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latin typeface="Times New Roman" panose="02020603050405020304" pitchFamily="18" charset="0"/>
                <a:cs typeface="Times New Roman" panose="02020603050405020304" pitchFamily="18" charset="0"/>
              </a:rPr>
              <a:t>System </a:t>
            </a:r>
            <a:r>
              <a:rPr lang="en-US" sz="4000" dirty="0" smtClean="0">
                <a:latin typeface="Times New Roman" panose="02020603050405020304" pitchFamily="18" charset="0"/>
                <a:cs typeface="Times New Roman" panose="02020603050405020304" pitchFamily="18" charset="0"/>
              </a:rPr>
              <a:t>Overview:</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74146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C0E172-C6E5-D573-271B-1752E67FAA4B}"/>
              </a:ext>
            </a:extLst>
          </p:cNvPr>
          <p:cNvSpPr txBox="1">
            <a:spLocks/>
          </p:cNvSpPr>
          <p:nvPr/>
        </p:nvSpPr>
        <p:spPr>
          <a:xfrm>
            <a:off x="508001" y="228427"/>
            <a:ext cx="10044175" cy="975130"/>
          </a:xfrm>
          <a:prstGeom prst="rect">
            <a:avLst/>
          </a:prstGeom>
        </p:spPr>
        <p:txBody>
          <a:bodyP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latin typeface="Times New Roman" panose="02020603050405020304" pitchFamily="18" charset="0"/>
                <a:cs typeface="Times New Roman" panose="02020603050405020304" pitchFamily="18" charset="0"/>
              </a:rPr>
              <a:t>Functional </a:t>
            </a:r>
            <a:r>
              <a:rPr lang="en-US" sz="4000" dirty="0" smtClean="0">
                <a:latin typeface="Times New Roman" panose="02020603050405020304" pitchFamily="18" charset="0"/>
                <a:cs typeface="Times New Roman" panose="02020603050405020304" pitchFamily="18" charset="0"/>
              </a:rPr>
              <a:t>Flow:</a:t>
            </a:r>
            <a:endParaRPr lang="en-US"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B752B9EE-9C76-1C2B-9636-C2BC7C3EDC9A}"/>
              </a:ext>
            </a:extLst>
          </p:cNvPr>
          <p:cNvSpPr txBox="1">
            <a:spLocks/>
          </p:cNvSpPr>
          <p:nvPr/>
        </p:nvSpPr>
        <p:spPr>
          <a:xfrm>
            <a:off x="615298" y="1059679"/>
            <a:ext cx="10447150" cy="5546220"/>
          </a:xfrm>
          <a:prstGeom prst="rect">
            <a:avLst/>
          </a:prstGeom>
        </p:spPr>
        <p:txBody>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en-US" sz="2400" dirty="0">
                <a:latin typeface="Times New Roman" panose="02020603050405020304" pitchFamily="18" charset="0"/>
                <a:cs typeface="Times New Roman" panose="02020603050405020304" pitchFamily="18" charset="0"/>
              </a:rPr>
              <a:t>The functional flow of the messages across different application components is shown below. Ex. - Web Application. </a:t>
            </a:r>
          </a:p>
          <a:p>
            <a:pPr marL="0" indent="0">
              <a:buFont typeface="Arial"/>
              <a:buNone/>
            </a:pPr>
            <a:endParaRPr lang="en-US" dirty="0">
              <a:latin typeface="Times New Roman" panose="02020603050405020304" pitchFamily="18" charset="0"/>
              <a:cs typeface="Times New Roman" panose="02020603050405020304" pitchFamily="18" charset="0"/>
            </a:endParaRPr>
          </a:p>
          <a:p>
            <a:pPr marL="0" indent="0">
              <a:buFont typeface="Arial"/>
              <a:buNone/>
            </a:pP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4208" y="2297171"/>
            <a:ext cx="5153025" cy="3648075"/>
          </a:xfrm>
          <a:prstGeom prst="rect">
            <a:avLst/>
          </a:prstGeom>
        </p:spPr>
      </p:pic>
    </p:spTree>
    <p:extLst>
      <p:ext uri="{BB962C8B-B14F-4D97-AF65-F5344CB8AC3E}">
        <p14:creationId xmlns:p14="http://schemas.microsoft.com/office/powerpoint/2010/main" val="11482099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C0E172-C6E5-D573-271B-1752E67FAA4B}"/>
              </a:ext>
            </a:extLst>
          </p:cNvPr>
          <p:cNvSpPr txBox="1">
            <a:spLocks/>
          </p:cNvSpPr>
          <p:nvPr/>
        </p:nvSpPr>
        <p:spPr>
          <a:xfrm>
            <a:off x="3105923" y="2723799"/>
            <a:ext cx="5055312" cy="975130"/>
          </a:xfrm>
          <a:prstGeom prst="rect">
            <a:avLst/>
          </a:prstGeom>
        </p:spPr>
        <p:txBody>
          <a:bodyP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300" dirty="0" smtClean="0">
                <a:latin typeface="Times New Roman" panose="02020603050405020304" pitchFamily="18" charset="0"/>
                <a:cs typeface="Times New Roman" panose="02020603050405020304" pitchFamily="18" charset="0"/>
              </a:rPr>
              <a:t>MODULES</a:t>
            </a:r>
            <a:endParaRPr lang="en-US"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18222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C0E172-C6E5-D573-271B-1752E67FAA4B}"/>
              </a:ext>
            </a:extLst>
          </p:cNvPr>
          <p:cNvSpPr txBox="1">
            <a:spLocks/>
          </p:cNvSpPr>
          <p:nvPr/>
        </p:nvSpPr>
        <p:spPr>
          <a:xfrm>
            <a:off x="508001" y="228427"/>
            <a:ext cx="10044175" cy="694519"/>
          </a:xfrm>
          <a:prstGeom prst="rect">
            <a:avLst/>
          </a:prstGeom>
        </p:spPr>
        <p:txBody>
          <a:bodyP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latin typeface="Times New Roman" panose="02020603050405020304" pitchFamily="18" charset="0"/>
                <a:cs typeface="Times New Roman" panose="02020603050405020304" pitchFamily="18" charset="0"/>
              </a:rPr>
              <a:t>Home Page:</a:t>
            </a:r>
            <a:endParaRPr lang="en-US"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B752B9EE-9C76-1C2B-9636-C2BC7C3EDC9A}"/>
              </a:ext>
            </a:extLst>
          </p:cNvPr>
          <p:cNvSpPr txBox="1">
            <a:spLocks/>
          </p:cNvSpPr>
          <p:nvPr/>
        </p:nvSpPr>
        <p:spPr>
          <a:xfrm>
            <a:off x="615298" y="1059679"/>
            <a:ext cx="10447150" cy="4067798"/>
          </a:xfrm>
          <a:prstGeom prst="rect">
            <a:avLst/>
          </a:prstGeom>
        </p:spPr>
        <p:txBody>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Every application including web application or any other application needs a page called home page or launching page from which the user or the administrator can navigate to all other pages as they need.</a:t>
            </a:r>
          </a:p>
          <a:p>
            <a:pPr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In our web application “Insurance Policy Management”, we have designed it with a background video with overlay on the video </a:t>
            </a:r>
          </a:p>
          <a:p>
            <a:pPr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And has several options which has been included in the navigation bar which is responsible to navigate over the various pages in the application like admin page, user page and about us page.</a:t>
            </a:r>
          </a:p>
          <a:p>
            <a:pPr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The screenshot of the home page is as follows,</a:t>
            </a:r>
            <a:endParaRPr lang="en-US" sz="24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06776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5AC0E172-C6E5-D573-271B-1752E67FAA4B}"/>
              </a:ext>
            </a:extLst>
          </p:cNvPr>
          <p:cNvSpPr txBox="1">
            <a:spLocks/>
          </p:cNvSpPr>
          <p:nvPr/>
        </p:nvSpPr>
        <p:spPr>
          <a:xfrm>
            <a:off x="580193" y="194244"/>
            <a:ext cx="10044175" cy="685973"/>
          </a:xfrm>
          <a:prstGeom prst="rect">
            <a:avLst/>
          </a:prstGeom>
        </p:spPr>
        <p:txBody>
          <a:bodyPr>
            <a:normAutofit lnSpcReduction="1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40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744" y="384560"/>
            <a:ext cx="11133869" cy="5972857"/>
          </a:xfrm>
          <a:prstGeom prst="rect">
            <a:avLst/>
          </a:prstGeom>
        </p:spPr>
      </p:pic>
    </p:spTree>
    <p:extLst>
      <p:ext uri="{BB962C8B-B14F-4D97-AF65-F5344CB8AC3E}">
        <p14:creationId xmlns:p14="http://schemas.microsoft.com/office/powerpoint/2010/main" val="27874283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C0E172-C6E5-D573-271B-1752E67FAA4B}"/>
              </a:ext>
            </a:extLst>
          </p:cNvPr>
          <p:cNvSpPr txBox="1">
            <a:spLocks/>
          </p:cNvSpPr>
          <p:nvPr/>
        </p:nvSpPr>
        <p:spPr>
          <a:xfrm>
            <a:off x="508001" y="228427"/>
            <a:ext cx="10044175" cy="694519"/>
          </a:xfrm>
          <a:prstGeom prst="rect">
            <a:avLst/>
          </a:prstGeom>
        </p:spPr>
        <p:txBody>
          <a:bodyP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latin typeface="Times New Roman" panose="02020603050405020304" pitchFamily="18" charset="0"/>
                <a:cs typeface="Times New Roman" panose="02020603050405020304" pitchFamily="18" charset="0"/>
              </a:rPr>
              <a:t>Admin login:</a:t>
            </a:r>
            <a:endParaRPr lang="en-US"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B752B9EE-9C76-1C2B-9636-C2BC7C3EDC9A}"/>
              </a:ext>
            </a:extLst>
          </p:cNvPr>
          <p:cNvSpPr txBox="1">
            <a:spLocks/>
          </p:cNvSpPr>
          <p:nvPr/>
        </p:nvSpPr>
        <p:spPr>
          <a:xfrm>
            <a:off x="615298" y="1059679"/>
            <a:ext cx="10447150" cy="4067798"/>
          </a:xfrm>
          <a:prstGeom prst="rect">
            <a:avLst/>
          </a:prstGeom>
        </p:spPr>
        <p:txBody>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The admin login which is the first will be the important task in our web application “Insurance </a:t>
            </a:r>
            <a:r>
              <a:rPr lang="en-US" sz="2400" dirty="0">
                <a:latin typeface="Times New Roman" panose="02020603050405020304" pitchFamily="18" charset="0"/>
                <a:cs typeface="Times New Roman" panose="02020603050405020304" pitchFamily="18" charset="0"/>
              </a:rPr>
              <a:t>Policy Management”,</a:t>
            </a:r>
            <a:r>
              <a:rPr lang="en-US" sz="2400" dirty="0" smtClean="0">
                <a:latin typeface="Times New Roman" panose="02020603050405020304" pitchFamily="18" charset="0"/>
                <a:cs typeface="Times New Roman" panose="02020603050405020304" pitchFamily="18" charset="0"/>
              </a:rPr>
              <a:t> which includes admin email and password to login and for navigating to the next page to do further operations</a:t>
            </a:r>
          </a:p>
          <a:p>
            <a:pPr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The front end of the admin login has been designed using angular with various components and services and the server side connectivity is carried out using spring boot with th</a:t>
            </a:r>
            <a:r>
              <a:rPr lang="en-US" sz="2400" dirty="0" smtClean="0">
                <a:latin typeface="Times New Roman" panose="02020603050405020304" pitchFamily="18" charset="0"/>
                <a:cs typeface="Times New Roman" panose="02020603050405020304" pitchFamily="18" charset="0"/>
              </a:rPr>
              <a:t>e creation of a repository, service and controller.</a:t>
            </a:r>
            <a:endParaRPr lang="en-US" sz="2400" dirty="0" smtClean="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screenshot of the admin login</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page is as follows,</a:t>
            </a:r>
          </a:p>
          <a:p>
            <a:pPr marL="0" indent="0" algn="just">
              <a:buNone/>
            </a:pPr>
            <a:endParaRPr lang="en-US" sz="24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23998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673" y="384561"/>
            <a:ext cx="11117941" cy="5964312"/>
          </a:xfrm>
          <a:prstGeom prst="rect">
            <a:avLst/>
          </a:prstGeom>
        </p:spPr>
      </p:pic>
    </p:spTree>
    <p:extLst>
      <p:ext uri="{BB962C8B-B14F-4D97-AF65-F5344CB8AC3E}">
        <p14:creationId xmlns:p14="http://schemas.microsoft.com/office/powerpoint/2010/main" val="20632066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594" y="521292"/>
            <a:ext cx="11038291" cy="5921583"/>
          </a:xfrm>
          <a:prstGeom prst="rect">
            <a:avLst/>
          </a:prstGeom>
        </p:spPr>
      </p:pic>
    </p:spTree>
    <p:extLst>
      <p:ext uri="{BB962C8B-B14F-4D97-AF65-F5344CB8AC3E}">
        <p14:creationId xmlns:p14="http://schemas.microsoft.com/office/powerpoint/2010/main" val="40562323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C0E172-C6E5-D573-271B-1752E67FAA4B}"/>
              </a:ext>
            </a:extLst>
          </p:cNvPr>
          <p:cNvSpPr txBox="1">
            <a:spLocks/>
          </p:cNvSpPr>
          <p:nvPr/>
        </p:nvSpPr>
        <p:spPr>
          <a:xfrm>
            <a:off x="508001" y="228427"/>
            <a:ext cx="10044175" cy="694519"/>
          </a:xfrm>
          <a:prstGeom prst="rect">
            <a:avLst/>
          </a:prstGeom>
        </p:spPr>
        <p:txBody>
          <a:bodyP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latin typeface="Times New Roman" panose="02020603050405020304" pitchFamily="18" charset="0"/>
                <a:cs typeface="Times New Roman" panose="02020603050405020304" pitchFamily="18" charset="0"/>
              </a:rPr>
              <a:t>Admin Operations:</a:t>
            </a:r>
            <a:endParaRPr lang="en-US"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B752B9EE-9C76-1C2B-9636-C2BC7C3EDC9A}"/>
              </a:ext>
            </a:extLst>
          </p:cNvPr>
          <p:cNvSpPr txBox="1">
            <a:spLocks/>
          </p:cNvSpPr>
          <p:nvPr/>
        </p:nvSpPr>
        <p:spPr>
          <a:xfrm>
            <a:off x="615298" y="1059678"/>
            <a:ext cx="10447150" cy="5093293"/>
          </a:xfrm>
          <a:prstGeom prst="rect">
            <a:avLst/>
          </a:prstGeom>
        </p:spPr>
        <p:txBody>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lgn="just">
              <a:buNone/>
            </a:pPr>
            <a:r>
              <a:rPr lang="en-US" sz="2400" dirty="0" smtClean="0">
                <a:latin typeface="Times New Roman" panose="02020603050405020304" pitchFamily="18" charset="0"/>
                <a:cs typeface="Times New Roman" panose="02020603050405020304" pitchFamily="18" charset="0"/>
              </a:rPr>
              <a:t>Admin home page:</a:t>
            </a:r>
          </a:p>
          <a:p>
            <a:pPr lvl="1" algn="just"/>
            <a:r>
              <a:rPr lang="en-US" sz="2200" dirty="0" smtClean="0">
                <a:latin typeface="Times New Roman" panose="02020603050405020304" pitchFamily="18" charset="0"/>
                <a:cs typeface="Times New Roman" panose="02020603050405020304" pitchFamily="18" charset="0"/>
              </a:rPr>
              <a:t>After admin login to the portal, he/she can navigated to the admin home page which includes various options to navigate to the various operations done by the admin like view/ add/ update/ delete polices</a:t>
            </a:r>
          </a:p>
          <a:p>
            <a:pPr marL="0" indent="0" algn="just">
              <a:buNone/>
            </a:pPr>
            <a:r>
              <a:rPr lang="en-US" sz="2400" dirty="0" smtClean="0">
                <a:latin typeface="Times New Roman" panose="02020603050405020304" pitchFamily="18" charset="0"/>
                <a:cs typeface="Times New Roman" panose="02020603050405020304" pitchFamily="18" charset="0"/>
              </a:rPr>
              <a:t>Admin - Add policies:</a:t>
            </a:r>
          </a:p>
          <a:p>
            <a:pPr lvl="1" algn="just"/>
            <a:r>
              <a:rPr lang="en-US" sz="2200" dirty="0" smtClean="0">
                <a:latin typeface="Times New Roman" panose="02020603050405020304" pitchFamily="18" charset="0"/>
                <a:cs typeface="Times New Roman" panose="02020603050405020304" pitchFamily="18" charset="0"/>
              </a:rPr>
              <a:t>This page which is designed using the angular which acts as a technology to develop code for front end allows admin to add policy to be applied and visible to the user </a:t>
            </a:r>
          </a:p>
          <a:p>
            <a:pPr lvl="1" algn="just"/>
            <a:r>
              <a:rPr lang="en-US" sz="2200" dirty="0" smtClean="0">
                <a:latin typeface="Times New Roman" panose="02020603050405020304" pitchFamily="18" charset="0"/>
                <a:cs typeface="Times New Roman" panose="02020603050405020304" pitchFamily="18" charset="0"/>
              </a:rPr>
              <a:t>This</a:t>
            </a:r>
            <a:r>
              <a:rPr lang="en-US" sz="2200" dirty="0" smtClean="0">
                <a:latin typeface="Times New Roman" panose="02020603050405020304" pitchFamily="18" charset="0"/>
                <a:cs typeface="Times New Roman" panose="02020603050405020304" pitchFamily="18" charset="0"/>
              </a:rPr>
              <a:t> includes a form to add policy which contains policy id, policy name along with  policy categories like life, health, vehicle etc., policy coverage year and policy coverage amount</a:t>
            </a:r>
          </a:p>
          <a:p>
            <a:pPr marL="0" indent="0" algn="just">
              <a:buNone/>
            </a:pPr>
            <a:r>
              <a:rPr lang="en-US" sz="2400" dirty="0" smtClean="0">
                <a:latin typeface="Times New Roman" panose="02020603050405020304" pitchFamily="18" charset="0"/>
                <a:cs typeface="Times New Roman" panose="02020603050405020304" pitchFamily="18" charset="0"/>
              </a:rPr>
              <a:t>The screenshot of the admin dashboard page and admin add policy is as follows:</a:t>
            </a:r>
            <a:endParaRPr lang="en-US" sz="24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82083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28D90A32-AA28-E998-B5C4-893CA3AE8C56}"/>
              </a:ext>
            </a:extLst>
          </p:cNvPr>
          <p:cNvSpPr txBox="1"/>
          <p:nvPr/>
        </p:nvSpPr>
        <p:spPr>
          <a:xfrm>
            <a:off x="4218533" y="595455"/>
            <a:ext cx="3938386" cy="769441"/>
          </a:xfrm>
          <a:prstGeom prst="rect">
            <a:avLst/>
          </a:prstGeom>
          <a:noFill/>
        </p:spPr>
        <p:txBody>
          <a:bodyPr wrap="none" rtlCol="0">
            <a:spAutoFit/>
          </a:bodyPr>
          <a:lstStyle/>
          <a:p>
            <a:r>
              <a:rPr lang="en-US" sz="4400" b="1" dirty="0">
                <a:latin typeface="Times New Roman" panose="02020603050405020304" pitchFamily="18" charset="0"/>
                <a:cs typeface="Times New Roman" panose="02020603050405020304" pitchFamily="18" charset="0"/>
              </a:rPr>
              <a:t>Team Members</a:t>
            </a:r>
          </a:p>
        </p:txBody>
      </p:sp>
      <p:graphicFrame>
        <p:nvGraphicFramePr>
          <p:cNvPr id="9" name="Table 9">
            <a:extLst>
              <a:ext uri="{FF2B5EF4-FFF2-40B4-BE49-F238E27FC236}">
                <a16:creationId xmlns:a16="http://schemas.microsoft.com/office/drawing/2014/main" xmlns="" id="{1ECE62D0-1056-4A8F-E8F1-3F2007899D23}"/>
              </a:ext>
            </a:extLst>
          </p:cNvPr>
          <p:cNvGraphicFramePr>
            <a:graphicFrameLocks noGrp="1"/>
          </p:cNvGraphicFramePr>
          <p:nvPr>
            <p:extLst>
              <p:ext uri="{D42A27DB-BD31-4B8C-83A1-F6EECF244321}">
                <p14:modId xmlns:p14="http://schemas.microsoft.com/office/powerpoint/2010/main" val="1916209639"/>
              </p:ext>
            </p:extLst>
          </p:nvPr>
        </p:nvGraphicFramePr>
        <p:xfrm>
          <a:off x="2367185" y="1734795"/>
          <a:ext cx="7631394" cy="4237193"/>
        </p:xfrm>
        <a:graphic>
          <a:graphicData uri="http://schemas.openxmlformats.org/drawingml/2006/table">
            <a:tbl>
              <a:tblPr firstRow="1" bandRow="1">
                <a:tableStyleId>{9DCAF9ED-07DC-4A11-8D7F-57B35C25682E}</a:tableStyleId>
              </a:tblPr>
              <a:tblGrid>
                <a:gridCol w="2172627">
                  <a:extLst>
                    <a:ext uri="{9D8B030D-6E8A-4147-A177-3AD203B41FA5}">
                      <a16:colId xmlns:a16="http://schemas.microsoft.com/office/drawing/2014/main" xmlns="" val="89270595"/>
                    </a:ext>
                  </a:extLst>
                </a:gridCol>
                <a:gridCol w="5458767">
                  <a:extLst>
                    <a:ext uri="{9D8B030D-6E8A-4147-A177-3AD203B41FA5}">
                      <a16:colId xmlns:a16="http://schemas.microsoft.com/office/drawing/2014/main" xmlns="" val="2968878431"/>
                    </a:ext>
                  </a:extLst>
                </a:gridCol>
              </a:tblGrid>
              <a:tr h="381347">
                <a:tc>
                  <a:txBody>
                    <a:bodyPr/>
                    <a:lstStyle/>
                    <a:p>
                      <a:r>
                        <a:rPr lang="en-US" dirty="0">
                          <a:solidFill>
                            <a:schemeClr val="bg1"/>
                          </a:solidFill>
                          <a:latin typeface="Times New Roman" panose="02020603050405020304" pitchFamily="18" charset="0"/>
                          <a:cs typeface="Times New Roman" panose="02020603050405020304" pitchFamily="18" charset="0"/>
                        </a:rPr>
                        <a:t>Employee ID</a:t>
                      </a:r>
                    </a:p>
                  </a:txBody>
                  <a:tcPr/>
                </a:tc>
                <a:tc>
                  <a:txBody>
                    <a:bodyPr/>
                    <a:lstStyle/>
                    <a:p>
                      <a:r>
                        <a:rPr lang="en-US" dirty="0">
                          <a:solidFill>
                            <a:schemeClr val="bg1"/>
                          </a:solidFill>
                          <a:latin typeface="Times New Roman" panose="02020603050405020304" pitchFamily="18" charset="0"/>
                          <a:cs typeface="Times New Roman" panose="02020603050405020304" pitchFamily="18" charset="0"/>
                        </a:rPr>
                        <a:t>Name</a:t>
                      </a:r>
                    </a:p>
                  </a:txBody>
                  <a:tcPr/>
                </a:tc>
                <a:extLst>
                  <a:ext uri="{0D108BD9-81ED-4DB2-BD59-A6C34878D82A}">
                    <a16:rowId xmlns:a16="http://schemas.microsoft.com/office/drawing/2014/main" xmlns="" val="748473795"/>
                  </a:ext>
                </a:extLst>
              </a:tr>
              <a:tr h="386644">
                <a:tc>
                  <a:txBody>
                    <a:bodyPr/>
                    <a:lstStyle/>
                    <a:p>
                      <a:pPr marL="0" marR="0" algn="l">
                        <a:spcBef>
                          <a:spcPts val="0"/>
                        </a:spcBef>
                        <a:spcAft>
                          <a:spcPts val="0"/>
                        </a:spcAft>
                      </a:pPr>
                      <a:r>
                        <a:rPr lang="en-US" sz="1800" dirty="0">
                          <a:solidFill>
                            <a:schemeClr val="bg1"/>
                          </a:solidFill>
                          <a:effectLst/>
                          <a:latin typeface="Times New Roman" panose="02020603050405020304" pitchFamily="18" charset="0"/>
                          <a:cs typeface="Times New Roman" panose="02020603050405020304" pitchFamily="18" charset="0"/>
                        </a:rPr>
                        <a:t>2530153</a:t>
                      </a:r>
                    </a:p>
                  </a:txBody>
                  <a:tcPr marL="68580" marR="68580" marT="0" marB="0" anchor="b"/>
                </a:tc>
                <a:tc>
                  <a:txBody>
                    <a:bodyPr/>
                    <a:lstStyle/>
                    <a:p>
                      <a:r>
                        <a:rPr lang="en-US" sz="1800" b="0" kern="1200" dirty="0">
                          <a:solidFill>
                            <a:schemeClr val="dk1"/>
                          </a:solidFill>
                          <a:effectLst/>
                          <a:latin typeface="Times New Roman" panose="02020603050405020304" pitchFamily="18" charset="0"/>
                          <a:cs typeface="Times New Roman" panose="02020603050405020304" pitchFamily="18" charset="0"/>
                        </a:rPr>
                        <a:t>Karthikeyan X</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997502456"/>
                  </a:ext>
                </a:extLst>
              </a:tr>
              <a:tr h="381347">
                <a:tc>
                  <a:txBody>
                    <a:bodyPr/>
                    <a:lstStyle/>
                    <a:p>
                      <a:pPr algn="l"/>
                      <a:r>
                        <a:rPr lang="en-US" sz="1800" b="0" kern="1200" dirty="0">
                          <a:solidFill>
                            <a:schemeClr val="bg1"/>
                          </a:solidFill>
                          <a:effectLst/>
                          <a:latin typeface="Times New Roman" panose="02020603050405020304" pitchFamily="18" charset="0"/>
                          <a:cs typeface="Times New Roman" panose="02020603050405020304" pitchFamily="18" charset="0"/>
                        </a:rPr>
                        <a:t>2528719</a:t>
                      </a:r>
                      <a:endParaRPr lang="en-US" sz="18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sz="1800" b="0" kern="1200" dirty="0">
                          <a:solidFill>
                            <a:schemeClr val="dk1"/>
                          </a:solidFill>
                          <a:effectLst/>
                          <a:latin typeface="Times New Roman" panose="02020603050405020304" pitchFamily="18" charset="0"/>
                          <a:cs typeface="Times New Roman" panose="02020603050405020304" pitchFamily="18" charset="0"/>
                        </a:rPr>
                        <a:t>Keerthna Annadurai Jaya</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199483167"/>
                  </a:ext>
                </a:extLst>
              </a:tr>
              <a:tr h="386644">
                <a:tc>
                  <a:txBody>
                    <a:bodyPr/>
                    <a:lstStyle/>
                    <a:p>
                      <a:pPr algn="l"/>
                      <a:r>
                        <a:rPr lang="en-US" sz="1800" b="0" kern="1200" dirty="0">
                          <a:solidFill>
                            <a:schemeClr val="bg1"/>
                          </a:solidFill>
                          <a:effectLst/>
                          <a:latin typeface="Times New Roman" panose="02020603050405020304" pitchFamily="18" charset="0"/>
                          <a:cs typeface="Times New Roman" panose="02020603050405020304" pitchFamily="18" charset="0"/>
                        </a:rPr>
                        <a:t>2527893</a:t>
                      </a:r>
                      <a:endParaRPr lang="en-US" sz="18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sz="1800" b="0" kern="1200" dirty="0">
                          <a:solidFill>
                            <a:schemeClr val="dk1"/>
                          </a:solidFill>
                          <a:effectLst/>
                          <a:latin typeface="Times New Roman" panose="02020603050405020304" pitchFamily="18" charset="0"/>
                          <a:cs typeface="Times New Roman" panose="02020603050405020304" pitchFamily="18" charset="0"/>
                        </a:rPr>
                        <a:t>Konduru Jaswanth</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189959556"/>
                  </a:ext>
                </a:extLst>
              </a:tr>
              <a:tr h="381347">
                <a:tc>
                  <a:txBody>
                    <a:bodyPr/>
                    <a:lstStyle/>
                    <a:p>
                      <a:pPr algn="l"/>
                      <a:r>
                        <a:rPr lang="en-US" sz="1800" b="0" kern="1200" dirty="0">
                          <a:solidFill>
                            <a:schemeClr val="bg1"/>
                          </a:solidFill>
                          <a:effectLst/>
                          <a:latin typeface="Times New Roman" panose="02020603050405020304" pitchFamily="18" charset="0"/>
                          <a:cs typeface="Times New Roman" panose="02020603050405020304" pitchFamily="18" charset="0"/>
                        </a:rPr>
                        <a:t>2528687</a:t>
                      </a:r>
                      <a:endParaRPr lang="en-US" sz="18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sz="1800" b="0" kern="1200" dirty="0">
                          <a:solidFill>
                            <a:schemeClr val="dk1"/>
                          </a:solidFill>
                          <a:effectLst/>
                          <a:latin typeface="Times New Roman" panose="02020603050405020304" pitchFamily="18" charset="0"/>
                          <a:cs typeface="Times New Roman" panose="02020603050405020304" pitchFamily="18" charset="0"/>
                        </a:rPr>
                        <a:t>Konduru Karthik</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939651675"/>
                  </a:ext>
                </a:extLst>
              </a:tr>
              <a:tr h="386644">
                <a:tc>
                  <a:txBody>
                    <a:bodyPr/>
                    <a:lstStyle/>
                    <a:p>
                      <a:pPr algn="l"/>
                      <a:r>
                        <a:rPr lang="en-US" sz="1800" b="0" kern="1200" dirty="0">
                          <a:solidFill>
                            <a:schemeClr val="bg1"/>
                          </a:solidFill>
                          <a:effectLst/>
                          <a:latin typeface="Times New Roman" panose="02020603050405020304" pitchFamily="18" charset="0"/>
                          <a:cs typeface="Times New Roman" panose="02020603050405020304" pitchFamily="18" charset="0"/>
                        </a:rPr>
                        <a:t>2527008</a:t>
                      </a:r>
                      <a:endParaRPr lang="en-US" sz="18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sz="1800" b="0" kern="1200" dirty="0">
                          <a:solidFill>
                            <a:schemeClr val="dk1"/>
                          </a:solidFill>
                          <a:effectLst/>
                          <a:latin typeface="Times New Roman" panose="02020603050405020304" pitchFamily="18" charset="0"/>
                          <a:cs typeface="Times New Roman" panose="02020603050405020304" pitchFamily="18" charset="0"/>
                        </a:rPr>
                        <a:t>Kshitij Singh</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492914636"/>
                  </a:ext>
                </a:extLst>
              </a:tr>
              <a:tr h="386644">
                <a:tc>
                  <a:txBody>
                    <a:bodyPr/>
                    <a:lstStyle/>
                    <a:p>
                      <a:pPr algn="l"/>
                      <a:r>
                        <a:rPr lang="en-US" sz="1800" b="0" kern="1200" dirty="0">
                          <a:solidFill>
                            <a:schemeClr val="bg1"/>
                          </a:solidFill>
                          <a:effectLst/>
                          <a:latin typeface="Times New Roman" panose="02020603050405020304" pitchFamily="18" charset="0"/>
                          <a:cs typeface="Times New Roman" panose="02020603050405020304" pitchFamily="18" charset="0"/>
                        </a:rPr>
                        <a:t>2527989</a:t>
                      </a:r>
                      <a:endParaRPr lang="en-US" sz="18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sz="1800" b="0" kern="1200" dirty="0">
                          <a:solidFill>
                            <a:schemeClr val="dk1"/>
                          </a:solidFill>
                          <a:effectLst/>
                          <a:latin typeface="Times New Roman" panose="02020603050405020304" pitchFamily="18" charset="0"/>
                          <a:cs typeface="Times New Roman" panose="02020603050405020304" pitchFamily="18" charset="0"/>
                        </a:rPr>
                        <a:t>Makeswari Sivakumar</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314783405"/>
                  </a:ext>
                </a:extLst>
              </a:tr>
              <a:tr h="386644">
                <a:tc>
                  <a:txBody>
                    <a:bodyPr/>
                    <a:lstStyle/>
                    <a:p>
                      <a:pPr algn="l"/>
                      <a:r>
                        <a:rPr lang="en-US" sz="1800" b="0" kern="1200" dirty="0">
                          <a:solidFill>
                            <a:schemeClr val="bg1"/>
                          </a:solidFill>
                          <a:effectLst/>
                          <a:latin typeface="Times New Roman" panose="02020603050405020304" pitchFamily="18" charset="0"/>
                          <a:cs typeface="Times New Roman" panose="02020603050405020304" pitchFamily="18" charset="0"/>
                        </a:rPr>
                        <a:t>2527336</a:t>
                      </a:r>
                      <a:endParaRPr lang="en-US" sz="18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sz="1800" b="0" kern="1200" dirty="0">
                          <a:solidFill>
                            <a:schemeClr val="dk1"/>
                          </a:solidFill>
                          <a:effectLst/>
                          <a:latin typeface="Times New Roman" panose="02020603050405020304" pitchFamily="18" charset="0"/>
                          <a:cs typeface="Times New Roman" panose="02020603050405020304" pitchFamily="18" charset="0"/>
                        </a:rPr>
                        <a:t>Mekapothula Sai Sathwik</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970570323"/>
                  </a:ext>
                </a:extLst>
              </a:tr>
              <a:tr h="386644">
                <a:tc>
                  <a:txBody>
                    <a:bodyPr/>
                    <a:lstStyle/>
                    <a:p>
                      <a:pPr algn="l"/>
                      <a:r>
                        <a:rPr lang="en-US" sz="1800" b="0" kern="1200" dirty="0">
                          <a:solidFill>
                            <a:schemeClr val="bg1"/>
                          </a:solidFill>
                          <a:effectLst/>
                          <a:latin typeface="Times New Roman" panose="02020603050405020304" pitchFamily="18" charset="0"/>
                          <a:cs typeface="Times New Roman" panose="02020603050405020304" pitchFamily="18" charset="0"/>
                        </a:rPr>
                        <a:t>2528467</a:t>
                      </a:r>
                      <a:endParaRPr lang="en-US" sz="18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sz="1800" b="0" kern="1200" dirty="0">
                          <a:solidFill>
                            <a:schemeClr val="dk1"/>
                          </a:solidFill>
                          <a:effectLst/>
                          <a:latin typeface="Times New Roman" panose="02020603050405020304" pitchFamily="18" charset="0"/>
                          <a:cs typeface="Times New Roman" panose="02020603050405020304" pitchFamily="18" charset="0"/>
                        </a:rPr>
                        <a:t>Mogaparthi Surya Teja</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901538091"/>
                  </a:ext>
                </a:extLst>
              </a:tr>
              <a:tr h="386644">
                <a:tc>
                  <a:txBody>
                    <a:bodyPr/>
                    <a:lstStyle/>
                    <a:p>
                      <a:pPr algn="l"/>
                      <a:r>
                        <a:rPr lang="en-US" sz="1800" b="0" kern="1200" dirty="0">
                          <a:solidFill>
                            <a:schemeClr val="bg1"/>
                          </a:solidFill>
                          <a:effectLst/>
                          <a:latin typeface="Times New Roman" panose="02020603050405020304" pitchFamily="18" charset="0"/>
                          <a:cs typeface="Times New Roman" panose="02020603050405020304" pitchFamily="18" charset="0"/>
                        </a:rPr>
                        <a:t>2526847</a:t>
                      </a:r>
                      <a:endParaRPr lang="en-US" sz="18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sz="1800" b="0" kern="1200" dirty="0">
                          <a:solidFill>
                            <a:schemeClr val="dk1"/>
                          </a:solidFill>
                          <a:effectLst/>
                          <a:latin typeface="Times New Roman" panose="02020603050405020304" pitchFamily="18" charset="0"/>
                          <a:cs typeface="Times New Roman" panose="02020603050405020304" pitchFamily="18" charset="0"/>
                        </a:rPr>
                        <a:t>Mohit Verma</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969084980"/>
                  </a:ext>
                </a:extLst>
              </a:tr>
              <a:tr h="386644">
                <a:tc>
                  <a:txBody>
                    <a:bodyPr/>
                    <a:lstStyle/>
                    <a:p>
                      <a:pPr algn="l"/>
                      <a:r>
                        <a:rPr lang="en-US" sz="1800" b="0" kern="1200" dirty="0">
                          <a:solidFill>
                            <a:schemeClr val="bg1"/>
                          </a:solidFill>
                          <a:effectLst/>
                          <a:latin typeface="Times New Roman" panose="02020603050405020304" pitchFamily="18" charset="0"/>
                          <a:cs typeface="Times New Roman" panose="02020603050405020304" pitchFamily="18" charset="0"/>
                        </a:rPr>
                        <a:t>2526712</a:t>
                      </a:r>
                      <a:endParaRPr lang="en-US" sz="18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sz="1800" b="0" kern="1200" dirty="0">
                          <a:solidFill>
                            <a:schemeClr val="dk1"/>
                          </a:solidFill>
                          <a:effectLst/>
                          <a:latin typeface="Times New Roman" panose="02020603050405020304" pitchFamily="18" charset="0"/>
                          <a:cs typeface="Times New Roman" panose="02020603050405020304" pitchFamily="18" charset="0"/>
                        </a:rPr>
                        <a:t>Naraayani Nagaraj</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740531957"/>
                  </a:ext>
                </a:extLst>
              </a:tr>
            </a:tbl>
          </a:graphicData>
        </a:graphic>
      </p:graphicFrame>
    </p:spTree>
    <p:extLst>
      <p:ext uri="{BB962C8B-B14F-4D97-AF65-F5344CB8AC3E}">
        <p14:creationId xmlns:p14="http://schemas.microsoft.com/office/powerpoint/2010/main" val="28591841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B7EF819-115B-BD65-8A1C-1AD8CB3B252C}"/>
              </a:ext>
            </a:extLst>
          </p:cNvPr>
          <p:cNvPicPr>
            <a:picLocks noChangeAspect="1"/>
          </p:cNvPicPr>
          <p:nvPr/>
        </p:nvPicPr>
        <p:blipFill>
          <a:blip r:embed="rId2"/>
          <a:stretch>
            <a:fillRect/>
          </a:stretch>
        </p:blipFill>
        <p:spPr>
          <a:xfrm>
            <a:off x="785877" y="289048"/>
            <a:ext cx="10580029" cy="6209819"/>
          </a:xfrm>
          <a:prstGeom prst="rect">
            <a:avLst/>
          </a:prstGeom>
        </p:spPr>
      </p:pic>
    </p:spTree>
    <p:extLst>
      <p:ext uri="{BB962C8B-B14F-4D97-AF65-F5344CB8AC3E}">
        <p14:creationId xmlns:p14="http://schemas.microsoft.com/office/powerpoint/2010/main" val="33241104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876" y="478563"/>
            <a:ext cx="10894921" cy="5844671"/>
          </a:xfrm>
          <a:prstGeom prst="rect">
            <a:avLst/>
          </a:prstGeom>
        </p:spPr>
      </p:pic>
    </p:spTree>
    <p:extLst>
      <p:ext uri="{BB962C8B-B14F-4D97-AF65-F5344CB8AC3E}">
        <p14:creationId xmlns:p14="http://schemas.microsoft.com/office/powerpoint/2010/main" val="32794758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601C2FE-6480-77D2-9395-D7891B5E48FC}"/>
              </a:ext>
            </a:extLst>
          </p:cNvPr>
          <p:cNvPicPr>
            <a:picLocks noChangeAspect="1"/>
          </p:cNvPicPr>
          <p:nvPr/>
        </p:nvPicPr>
        <p:blipFill>
          <a:blip r:embed="rId2"/>
          <a:stretch>
            <a:fillRect/>
          </a:stretch>
        </p:blipFill>
        <p:spPr>
          <a:xfrm>
            <a:off x="721845" y="355134"/>
            <a:ext cx="10772248" cy="6148671"/>
          </a:xfrm>
          <a:prstGeom prst="rect">
            <a:avLst/>
          </a:prstGeom>
        </p:spPr>
      </p:pic>
    </p:spTree>
    <p:extLst>
      <p:ext uri="{BB962C8B-B14F-4D97-AF65-F5344CB8AC3E}">
        <p14:creationId xmlns:p14="http://schemas.microsoft.com/office/powerpoint/2010/main" val="22239493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C0E172-C6E5-D573-271B-1752E67FAA4B}"/>
              </a:ext>
            </a:extLst>
          </p:cNvPr>
          <p:cNvSpPr txBox="1">
            <a:spLocks/>
          </p:cNvSpPr>
          <p:nvPr/>
        </p:nvSpPr>
        <p:spPr>
          <a:xfrm>
            <a:off x="508001" y="228427"/>
            <a:ext cx="10044175" cy="694519"/>
          </a:xfrm>
          <a:prstGeom prst="rect">
            <a:avLst/>
          </a:prstGeom>
        </p:spPr>
        <p:txBody>
          <a:bodyP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latin typeface="Times New Roman" panose="02020603050405020304" pitchFamily="18" charset="0"/>
                <a:cs typeface="Times New Roman" panose="02020603050405020304" pitchFamily="18" charset="0"/>
              </a:rPr>
              <a:t>Admin Operations Cont’d,</a:t>
            </a:r>
            <a:endParaRPr lang="en-US"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B752B9EE-9C76-1C2B-9636-C2BC7C3EDC9A}"/>
              </a:ext>
            </a:extLst>
          </p:cNvPr>
          <p:cNvSpPr txBox="1">
            <a:spLocks/>
          </p:cNvSpPr>
          <p:nvPr/>
        </p:nvSpPr>
        <p:spPr>
          <a:xfrm>
            <a:off x="615298" y="1059678"/>
            <a:ext cx="10447150" cy="5093293"/>
          </a:xfrm>
          <a:prstGeom prst="rect">
            <a:avLst/>
          </a:prstGeom>
        </p:spPr>
        <p:txBody>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lgn="just">
              <a:buNone/>
            </a:pPr>
            <a:r>
              <a:rPr lang="en-US" sz="2400" dirty="0" smtClean="0">
                <a:latin typeface="Times New Roman" panose="02020603050405020304" pitchFamily="18" charset="0"/>
                <a:cs typeface="Times New Roman" panose="02020603050405020304" pitchFamily="18" charset="0"/>
              </a:rPr>
              <a:t>View Policies page:</a:t>
            </a:r>
          </a:p>
          <a:p>
            <a:pPr lvl="1" algn="just"/>
            <a:r>
              <a:rPr lang="en-US" sz="2200" dirty="0" smtClean="0">
                <a:latin typeface="Times New Roman" panose="02020603050405020304" pitchFamily="18" charset="0"/>
                <a:cs typeface="Times New Roman" panose="02020603050405020304" pitchFamily="18" charset="0"/>
              </a:rPr>
              <a:t>After admin login to the portal, he/she can view the policies which has been added by themselves in the view policy page, that shows the list of polices in the table added by them with the option to delete and update that policy</a:t>
            </a:r>
          </a:p>
          <a:p>
            <a:pPr lvl="1" algn="just"/>
            <a:r>
              <a:rPr lang="en-US" sz="2200" dirty="0" smtClean="0">
                <a:latin typeface="Times New Roman" panose="02020603050405020304" pitchFamily="18" charset="0"/>
                <a:cs typeface="Times New Roman" panose="02020603050405020304" pitchFamily="18" charset="0"/>
              </a:rPr>
              <a:t>If the admin find the policy is not needed at that particular time or wish to delete that policy, he/she can delete it by clicking on the delete button which is presented in that particular policy with policy information which is added by the admin</a:t>
            </a:r>
          </a:p>
          <a:p>
            <a:pPr lvl="1" algn="just"/>
            <a:r>
              <a:rPr lang="en-US" sz="2200" dirty="0" smtClean="0">
                <a:latin typeface="Times New Roman" panose="02020603050405020304" pitchFamily="18" charset="0"/>
                <a:cs typeface="Times New Roman" panose="02020603050405020304" pitchFamily="18" charset="0"/>
              </a:rPr>
              <a:t>Or if the admin find the policy has information which is to be updated for mistaken or needed to be modified, the admin can do that by clicking on the update button on the particular policy which will be redirected to the update policy page which has a form to update the policy</a:t>
            </a:r>
          </a:p>
          <a:p>
            <a:pPr marL="0" indent="0" algn="just">
              <a:buNone/>
            </a:pPr>
            <a:r>
              <a:rPr lang="en-US" sz="2400" dirty="0" smtClean="0">
                <a:latin typeface="Times New Roman" panose="02020603050405020304" pitchFamily="18" charset="0"/>
                <a:cs typeface="Times New Roman" panose="02020603050405020304" pitchFamily="18" charset="0"/>
              </a:rPr>
              <a:t>The screenshot of the view policies page is as follows:</a:t>
            </a:r>
            <a:endParaRPr lang="en-US" sz="24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32618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DFAFABB8-2E42-C75A-D434-87153995508D}"/>
              </a:ext>
            </a:extLst>
          </p:cNvPr>
          <p:cNvPicPr>
            <a:picLocks noChangeAspect="1"/>
          </p:cNvPicPr>
          <p:nvPr/>
        </p:nvPicPr>
        <p:blipFill>
          <a:blip r:embed="rId2"/>
          <a:stretch>
            <a:fillRect/>
          </a:stretch>
        </p:blipFill>
        <p:spPr>
          <a:xfrm>
            <a:off x="541997" y="433716"/>
            <a:ext cx="11004223" cy="5976593"/>
          </a:xfrm>
          <a:prstGeom prst="rect">
            <a:avLst/>
          </a:prstGeom>
        </p:spPr>
      </p:pic>
    </p:spTree>
    <p:extLst>
      <p:ext uri="{BB962C8B-B14F-4D97-AF65-F5344CB8AC3E}">
        <p14:creationId xmlns:p14="http://schemas.microsoft.com/office/powerpoint/2010/main" val="32790014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931" y="427289"/>
            <a:ext cx="11133869" cy="5972857"/>
          </a:xfrm>
          <a:prstGeom prst="rect">
            <a:avLst/>
          </a:prstGeom>
        </p:spPr>
      </p:pic>
    </p:spTree>
    <p:extLst>
      <p:ext uri="{BB962C8B-B14F-4D97-AF65-F5344CB8AC3E}">
        <p14:creationId xmlns:p14="http://schemas.microsoft.com/office/powerpoint/2010/main" val="19982848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756" y="440762"/>
            <a:ext cx="10472774" cy="5618207"/>
          </a:xfrm>
          <a:prstGeom prst="rect">
            <a:avLst/>
          </a:prstGeom>
        </p:spPr>
      </p:pic>
    </p:spTree>
    <p:extLst>
      <p:ext uri="{BB962C8B-B14F-4D97-AF65-F5344CB8AC3E}">
        <p14:creationId xmlns:p14="http://schemas.microsoft.com/office/powerpoint/2010/main" val="16833861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456" y="452926"/>
            <a:ext cx="11149800" cy="5981403"/>
          </a:xfrm>
          <a:prstGeom prst="rect">
            <a:avLst/>
          </a:prstGeom>
        </p:spPr>
      </p:pic>
    </p:spTree>
    <p:extLst>
      <p:ext uri="{BB962C8B-B14F-4D97-AF65-F5344CB8AC3E}">
        <p14:creationId xmlns:p14="http://schemas.microsoft.com/office/powerpoint/2010/main" val="23257456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E2FBBEA-1B2F-56BD-DF09-D1346B341893}"/>
              </a:ext>
            </a:extLst>
          </p:cNvPr>
          <p:cNvPicPr>
            <a:picLocks noChangeAspect="1"/>
          </p:cNvPicPr>
          <p:nvPr/>
        </p:nvPicPr>
        <p:blipFill>
          <a:blip r:embed="rId2"/>
          <a:stretch>
            <a:fillRect/>
          </a:stretch>
        </p:blipFill>
        <p:spPr>
          <a:xfrm>
            <a:off x="624546" y="467377"/>
            <a:ext cx="10737131" cy="5781380"/>
          </a:xfrm>
          <a:prstGeom prst="rect">
            <a:avLst/>
          </a:prstGeom>
        </p:spPr>
      </p:pic>
    </p:spTree>
    <p:extLst>
      <p:ext uri="{BB962C8B-B14F-4D97-AF65-F5344CB8AC3E}">
        <p14:creationId xmlns:p14="http://schemas.microsoft.com/office/powerpoint/2010/main" val="29591872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2D81D13-36E3-C35A-AD5B-E69705A9475C}"/>
              </a:ext>
            </a:extLst>
          </p:cNvPr>
          <p:cNvPicPr>
            <a:picLocks noChangeAspect="1"/>
          </p:cNvPicPr>
          <p:nvPr/>
        </p:nvPicPr>
        <p:blipFill>
          <a:blip r:embed="rId2"/>
          <a:stretch>
            <a:fillRect/>
          </a:stretch>
        </p:blipFill>
        <p:spPr>
          <a:xfrm>
            <a:off x="672034" y="420671"/>
            <a:ext cx="10702418" cy="6070137"/>
          </a:xfrm>
          <a:prstGeom prst="rect">
            <a:avLst/>
          </a:prstGeom>
        </p:spPr>
      </p:pic>
    </p:spTree>
    <p:extLst>
      <p:ext uri="{BB962C8B-B14F-4D97-AF65-F5344CB8AC3E}">
        <p14:creationId xmlns:p14="http://schemas.microsoft.com/office/powerpoint/2010/main" val="41175230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D0ACD155-63A3-1313-4CD3-8C4DD3ABFE3A}"/>
              </a:ext>
            </a:extLst>
          </p:cNvPr>
          <p:cNvSpPr txBox="1">
            <a:spLocks/>
          </p:cNvSpPr>
          <p:nvPr/>
        </p:nvSpPr>
        <p:spPr>
          <a:xfrm>
            <a:off x="658028" y="332615"/>
            <a:ext cx="6823560" cy="681318"/>
          </a:xfrm>
          <a:prstGeom prst="rect">
            <a:avLst/>
          </a:prstGeom>
        </p:spPr>
        <p:txBody>
          <a:bodyPr>
            <a:no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smtClean="0">
                <a:latin typeface="Times New Roman" panose="02020603050405020304" pitchFamily="18" charset="0"/>
                <a:cs typeface="Times New Roman" panose="02020603050405020304" pitchFamily="18" charset="0"/>
              </a:rPr>
              <a:t>Table of contents</a:t>
            </a:r>
            <a:endParaRPr lang="en-IN" sz="4000" dirty="0">
              <a:latin typeface="Times New Roman" panose="02020603050405020304" pitchFamily="18" charset="0"/>
              <a:cs typeface="Times New Roman" panose="02020603050405020304" pitchFamily="18" charset="0"/>
            </a:endParaRPr>
          </a:p>
        </p:txBody>
      </p:sp>
      <p:sp>
        <p:nvSpPr>
          <p:cNvPr id="4" name="Content Placeholder 2">
            <a:extLst>
              <a:ext uri="{FF2B5EF4-FFF2-40B4-BE49-F238E27FC236}">
                <a16:creationId xmlns:a16="http://schemas.microsoft.com/office/drawing/2014/main" xmlns="" id="{5FDDACB2-00E1-A850-FB35-805B7B2A1173}"/>
              </a:ext>
            </a:extLst>
          </p:cNvPr>
          <p:cNvSpPr txBox="1">
            <a:spLocks/>
          </p:cNvSpPr>
          <p:nvPr/>
        </p:nvSpPr>
        <p:spPr>
          <a:xfrm>
            <a:off x="810087" y="1227579"/>
            <a:ext cx="9617755" cy="5271247"/>
          </a:xfrm>
          <a:prstGeom prst="rect">
            <a:avLst/>
          </a:prstGeom>
        </p:spPr>
        <p:txBody>
          <a:bodyP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sz="2000" dirty="0" smtClean="0">
                <a:latin typeface="Times New Roman" panose="02020603050405020304" pitchFamily="18" charset="0"/>
                <a:cs typeface="Times New Roman" panose="02020603050405020304" pitchFamily="18" charset="0"/>
              </a:rPr>
              <a:t>Introduction</a:t>
            </a:r>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Tools &amp; Technologies</a:t>
            </a:r>
          </a:p>
          <a:p>
            <a:pPr>
              <a:buFont typeface="Arial" panose="020B0604020202020204" pitchFamily="34" charset="0"/>
              <a:buChar char="•"/>
            </a:pPr>
            <a:r>
              <a:rPr lang="en-IN" sz="2000" dirty="0" smtClean="0">
                <a:latin typeface="Times New Roman" panose="02020603050405020304" pitchFamily="18" charset="0"/>
                <a:cs typeface="Times New Roman" panose="02020603050405020304" pitchFamily="18" charset="0"/>
              </a:rPr>
              <a:t>Use case diagram</a:t>
            </a:r>
          </a:p>
          <a:p>
            <a:pPr>
              <a:buFont typeface="Arial" panose="020B0604020202020204" pitchFamily="34" charset="0"/>
              <a:buChar char="•"/>
            </a:pPr>
            <a:r>
              <a:rPr lang="en-IN" sz="2000" dirty="0" smtClean="0">
                <a:latin typeface="Times New Roman" panose="02020603050405020304" pitchFamily="18" charset="0"/>
                <a:cs typeface="Times New Roman" panose="02020603050405020304" pitchFamily="18" charset="0"/>
              </a:rPr>
              <a:t>ER diagram</a:t>
            </a:r>
            <a:endParaRPr lang="en-IN"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2000" dirty="0" smtClean="0">
                <a:latin typeface="Times New Roman" panose="02020603050405020304" pitchFamily="18" charset="0"/>
                <a:cs typeface="Times New Roman" panose="02020603050405020304" pitchFamily="18" charset="0"/>
              </a:rPr>
              <a:t>User and admin modules</a:t>
            </a:r>
          </a:p>
          <a:p>
            <a:pPr>
              <a:buFont typeface="Arial" panose="020B0604020202020204" pitchFamily="34" charset="0"/>
              <a:buChar char="•"/>
            </a:pPr>
            <a:r>
              <a:rPr lang="en-IN" sz="2000" dirty="0" smtClean="0">
                <a:latin typeface="Times New Roman" panose="02020603050405020304" pitchFamily="18" charset="0"/>
                <a:cs typeface="Times New Roman" panose="02020603050405020304" pitchFamily="18" charset="0"/>
              </a:rPr>
              <a:t>Admin module</a:t>
            </a:r>
            <a:endParaRPr lang="en-IN"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User Module</a:t>
            </a:r>
          </a:p>
          <a:p>
            <a:pP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System Overview</a:t>
            </a:r>
          </a:p>
          <a:p>
            <a:pP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Functional Flow</a:t>
            </a:r>
          </a:p>
          <a:p>
            <a:pPr>
              <a:buFont typeface="Arial" panose="020B0604020202020204" pitchFamily="34" charset="0"/>
              <a:buChar char="•"/>
            </a:pPr>
            <a:r>
              <a:rPr lang="en-IN" sz="2000" dirty="0" smtClean="0">
                <a:latin typeface="Times New Roman" panose="02020603050405020304" pitchFamily="18" charset="0"/>
                <a:cs typeface="Times New Roman" panose="02020603050405020304" pitchFamily="18" charset="0"/>
              </a:rPr>
              <a:t>List of Modules</a:t>
            </a:r>
            <a:endParaRPr lang="en-IN"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Conclusion</a:t>
            </a:r>
          </a:p>
          <a:p>
            <a:pPr marL="0" indent="0">
              <a:buFont typeface="Arial"/>
              <a:buNone/>
            </a:pPr>
            <a:endParaRPr lang="en-IN"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152650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C0E172-C6E5-D573-271B-1752E67FAA4B}"/>
              </a:ext>
            </a:extLst>
          </p:cNvPr>
          <p:cNvSpPr txBox="1">
            <a:spLocks/>
          </p:cNvSpPr>
          <p:nvPr/>
        </p:nvSpPr>
        <p:spPr>
          <a:xfrm>
            <a:off x="508001" y="228427"/>
            <a:ext cx="10044175" cy="694519"/>
          </a:xfrm>
          <a:prstGeom prst="rect">
            <a:avLst/>
          </a:prstGeom>
        </p:spPr>
        <p:txBody>
          <a:bodyP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latin typeface="Times New Roman" panose="02020603050405020304" pitchFamily="18" charset="0"/>
                <a:cs typeface="Times New Roman" panose="02020603050405020304" pitchFamily="18" charset="0"/>
              </a:rPr>
              <a:t>Admin Operations Cont’d,</a:t>
            </a:r>
            <a:endParaRPr lang="en-US"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B752B9EE-9C76-1C2B-9636-C2BC7C3EDC9A}"/>
              </a:ext>
            </a:extLst>
          </p:cNvPr>
          <p:cNvSpPr txBox="1">
            <a:spLocks/>
          </p:cNvSpPr>
          <p:nvPr/>
        </p:nvSpPr>
        <p:spPr>
          <a:xfrm>
            <a:off x="615298" y="1059678"/>
            <a:ext cx="10447150" cy="5093293"/>
          </a:xfrm>
          <a:prstGeom prst="rect">
            <a:avLst/>
          </a:prstGeom>
        </p:spPr>
        <p:txBody>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lgn="just">
              <a:buNone/>
            </a:pPr>
            <a:r>
              <a:rPr lang="en-US" sz="2400" dirty="0" smtClean="0">
                <a:latin typeface="Times New Roman" panose="02020603050405020304" pitchFamily="18" charset="0"/>
                <a:cs typeface="Times New Roman" panose="02020603050405020304" pitchFamily="18" charset="0"/>
              </a:rPr>
              <a:t>Approval requests page:</a:t>
            </a:r>
          </a:p>
          <a:p>
            <a:pPr lvl="1" algn="just"/>
            <a:r>
              <a:rPr lang="en-US" sz="2200" dirty="0" smtClean="0">
                <a:latin typeface="Times New Roman" panose="02020603050405020304" pitchFamily="18" charset="0"/>
                <a:cs typeface="Times New Roman" panose="02020603050405020304" pitchFamily="18" charset="0"/>
              </a:rPr>
              <a:t>After admin login to the portal, he/she can view the requests send by the users and customers on the policies list they wish to apply with the ID of the policy they wish to apply</a:t>
            </a:r>
          </a:p>
          <a:p>
            <a:pPr lvl="1" algn="just"/>
            <a:r>
              <a:rPr lang="en-US" sz="2200" dirty="0" smtClean="0">
                <a:latin typeface="Times New Roman" panose="02020603050405020304" pitchFamily="18" charset="0"/>
                <a:cs typeface="Times New Roman" panose="02020603050405020304" pitchFamily="18" charset="0"/>
              </a:rPr>
              <a:t>Admin has two options such as approve or disapprove to approve or disapprove the policy applied by the user.</a:t>
            </a:r>
          </a:p>
          <a:p>
            <a:pPr marL="0" indent="0" algn="just">
              <a:buNone/>
            </a:pPr>
            <a:r>
              <a:rPr lang="en-US" sz="2400" dirty="0" smtClean="0">
                <a:latin typeface="Times New Roman" panose="02020603050405020304" pitchFamily="18" charset="0"/>
                <a:cs typeface="Times New Roman" panose="02020603050405020304" pitchFamily="18" charset="0"/>
              </a:rPr>
              <a:t>The screenshot of the approval requests page is as follows:</a:t>
            </a:r>
            <a:endParaRPr lang="en-US" sz="24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63573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A9D77D6-5EFA-A57C-7093-034D0CCB9A91}"/>
              </a:ext>
            </a:extLst>
          </p:cNvPr>
          <p:cNvPicPr>
            <a:picLocks noChangeAspect="1"/>
          </p:cNvPicPr>
          <p:nvPr/>
        </p:nvPicPr>
        <p:blipFill>
          <a:blip r:embed="rId2"/>
          <a:stretch>
            <a:fillRect/>
          </a:stretch>
        </p:blipFill>
        <p:spPr>
          <a:xfrm>
            <a:off x="759738" y="372978"/>
            <a:ext cx="10399060" cy="6138582"/>
          </a:xfrm>
          <a:prstGeom prst="rect">
            <a:avLst/>
          </a:prstGeom>
        </p:spPr>
      </p:pic>
    </p:spTree>
    <p:extLst>
      <p:ext uri="{BB962C8B-B14F-4D97-AF65-F5344CB8AC3E}">
        <p14:creationId xmlns:p14="http://schemas.microsoft.com/office/powerpoint/2010/main" val="41594409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DDBFC95-2EC9-4020-74EB-21A2E0271432}"/>
              </a:ext>
            </a:extLst>
          </p:cNvPr>
          <p:cNvPicPr>
            <a:picLocks noChangeAspect="1"/>
          </p:cNvPicPr>
          <p:nvPr/>
        </p:nvPicPr>
        <p:blipFill>
          <a:blip r:embed="rId2"/>
          <a:stretch>
            <a:fillRect/>
          </a:stretch>
        </p:blipFill>
        <p:spPr>
          <a:xfrm>
            <a:off x="797021" y="379828"/>
            <a:ext cx="10632142" cy="5957047"/>
          </a:xfrm>
          <a:prstGeom prst="rect">
            <a:avLst/>
          </a:prstGeom>
        </p:spPr>
      </p:pic>
    </p:spTree>
    <p:extLst>
      <p:ext uri="{BB962C8B-B14F-4D97-AF65-F5344CB8AC3E}">
        <p14:creationId xmlns:p14="http://schemas.microsoft.com/office/powerpoint/2010/main" val="9137844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C0E172-C6E5-D573-271B-1752E67FAA4B}"/>
              </a:ext>
            </a:extLst>
          </p:cNvPr>
          <p:cNvSpPr txBox="1">
            <a:spLocks/>
          </p:cNvSpPr>
          <p:nvPr/>
        </p:nvSpPr>
        <p:spPr>
          <a:xfrm>
            <a:off x="508001" y="228427"/>
            <a:ext cx="10044175" cy="694519"/>
          </a:xfrm>
          <a:prstGeom prst="rect">
            <a:avLst/>
          </a:prstGeom>
        </p:spPr>
        <p:txBody>
          <a:bodyP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latin typeface="Times New Roman" panose="02020603050405020304" pitchFamily="18" charset="0"/>
                <a:cs typeface="Times New Roman" panose="02020603050405020304" pitchFamily="18" charset="0"/>
              </a:rPr>
              <a:t>Admin Operations Cont’d,</a:t>
            </a:r>
            <a:endParaRPr lang="en-US"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B752B9EE-9C76-1C2B-9636-C2BC7C3EDC9A}"/>
              </a:ext>
            </a:extLst>
          </p:cNvPr>
          <p:cNvSpPr txBox="1">
            <a:spLocks/>
          </p:cNvSpPr>
          <p:nvPr/>
        </p:nvSpPr>
        <p:spPr>
          <a:xfrm>
            <a:off x="615298" y="1059678"/>
            <a:ext cx="10447150" cy="5093293"/>
          </a:xfrm>
          <a:prstGeom prst="rect">
            <a:avLst/>
          </a:prstGeom>
        </p:spPr>
        <p:txBody>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lgn="just">
              <a:buNone/>
            </a:pPr>
            <a:r>
              <a:rPr lang="en-US" sz="2400" dirty="0" smtClean="0">
                <a:latin typeface="Times New Roman" panose="02020603050405020304" pitchFamily="18" charset="0"/>
                <a:cs typeface="Times New Roman" panose="02020603050405020304" pitchFamily="18" charset="0"/>
              </a:rPr>
              <a:t>Policy holders page:</a:t>
            </a:r>
          </a:p>
          <a:p>
            <a:pPr lvl="1" algn="just"/>
            <a:r>
              <a:rPr lang="en-US" sz="2200" dirty="0" smtClean="0">
                <a:latin typeface="Times New Roman" panose="02020603050405020304" pitchFamily="18" charset="0"/>
                <a:cs typeface="Times New Roman" panose="02020603050405020304" pitchFamily="18" charset="0"/>
              </a:rPr>
              <a:t>This is the page where the admin operation which include the viewing of the customers list which has the table that shows the list of customers who had applied for the policy which is either approved or dis-approved by the admin</a:t>
            </a:r>
          </a:p>
          <a:p>
            <a:pPr lvl="1" algn="just"/>
            <a:r>
              <a:rPr lang="en-US" sz="2200" dirty="0" smtClean="0">
                <a:latin typeface="Times New Roman" panose="02020603050405020304" pitchFamily="18" charset="0"/>
                <a:cs typeface="Times New Roman" panose="02020603050405020304" pitchFamily="18" charset="0"/>
              </a:rPr>
              <a:t>In simple terms, this is the page where the admin can see the history of approved or dis-approved policy holders.</a:t>
            </a:r>
          </a:p>
          <a:p>
            <a:pPr lvl="1" algn="just"/>
            <a:r>
              <a:rPr lang="en-US" sz="2200" dirty="0" smtClean="0">
                <a:latin typeface="Times New Roman" panose="02020603050405020304" pitchFamily="18" charset="0"/>
                <a:cs typeface="Times New Roman" panose="02020603050405020304" pitchFamily="18" charset="0"/>
              </a:rPr>
              <a:t>After doing all the operations, the admin can logout by clicking the logout button which will be navigated to the home or launching page </a:t>
            </a:r>
            <a:endParaRPr lang="en-US" sz="2200" dirty="0" smtClean="0">
              <a:latin typeface="Times New Roman" panose="02020603050405020304" pitchFamily="18" charset="0"/>
              <a:cs typeface="Times New Roman" panose="02020603050405020304" pitchFamily="18" charset="0"/>
            </a:endParaRPr>
          </a:p>
          <a:p>
            <a:pPr marL="0" indent="0" algn="just">
              <a:buNone/>
            </a:pPr>
            <a:r>
              <a:rPr lang="en-US" sz="2400" dirty="0" smtClean="0">
                <a:latin typeface="Times New Roman" panose="02020603050405020304" pitchFamily="18" charset="0"/>
                <a:cs typeface="Times New Roman" panose="02020603050405020304" pitchFamily="18" charset="0"/>
              </a:rPr>
              <a:t>The screenshot of the policy </a:t>
            </a:r>
            <a:r>
              <a:rPr lang="en-US" sz="2400" dirty="0">
                <a:latin typeface="Times New Roman" panose="02020603050405020304" pitchFamily="18" charset="0"/>
                <a:cs typeface="Times New Roman" panose="02020603050405020304" pitchFamily="18" charset="0"/>
              </a:rPr>
              <a:t>holders page</a:t>
            </a:r>
            <a:r>
              <a:rPr lang="en-US" sz="2400" dirty="0" smtClean="0">
                <a:latin typeface="Times New Roman" panose="02020603050405020304" pitchFamily="18" charset="0"/>
                <a:cs typeface="Times New Roman" panose="02020603050405020304" pitchFamily="18" charset="0"/>
              </a:rPr>
              <a:t> is as follows:</a:t>
            </a:r>
            <a:endParaRPr lang="en-US" sz="24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76089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DFD481-AB17-5146-E88A-C3BC8F769924}"/>
              </a:ext>
            </a:extLst>
          </p:cNvPr>
          <p:cNvPicPr>
            <a:picLocks noChangeAspect="1"/>
          </p:cNvPicPr>
          <p:nvPr/>
        </p:nvPicPr>
        <p:blipFill>
          <a:blip r:embed="rId2"/>
          <a:stretch>
            <a:fillRect/>
          </a:stretch>
        </p:blipFill>
        <p:spPr>
          <a:xfrm>
            <a:off x="690826" y="521461"/>
            <a:ext cx="10605248" cy="5871883"/>
          </a:xfrm>
          <a:prstGeom prst="rect">
            <a:avLst/>
          </a:prstGeom>
        </p:spPr>
      </p:pic>
    </p:spTree>
    <p:extLst>
      <p:ext uri="{BB962C8B-B14F-4D97-AF65-F5344CB8AC3E}">
        <p14:creationId xmlns:p14="http://schemas.microsoft.com/office/powerpoint/2010/main" val="9158082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C0E172-C6E5-D573-271B-1752E67FAA4B}"/>
              </a:ext>
            </a:extLst>
          </p:cNvPr>
          <p:cNvSpPr txBox="1">
            <a:spLocks/>
          </p:cNvSpPr>
          <p:nvPr/>
        </p:nvSpPr>
        <p:spPr>
          <a:xfrm>
            <a:off x="508001" y="228427"/>
            <a:ext cx="10044175" cy="694519"/>
          </a:xfrm>
          <a:prstGeom prst="rect">
            <a:avLst/>
          </a:prstGeom>
        </p:spPr>
        <p:txBody>
          <a:bodyP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latin typeface="Times New Roman" panose="02020603050405020304" pitchFamily="18" charset="0"/>
                <a:cs typeface="Times New Roman" panose="02020603050405020304" pitchFamily="18" charset="0"/>
              </a:rPr>
              <a:t>USER registration:</a:t>
            </a:r>
            <a:endParaRPr lang="en-US"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B752B9EE-9C76-1C2B-9636-C2BC7C3EDC9A}"/>
              </a:ext>
            </a:extLst>
          </p:cNvPr>
          <p:cNvSpPr txBox="1">
            <a:spLocks/>
          </p:cNvSpPr>
          <p:nvPr/>
        </p:nvSpPr>
        <p:spPr>
          <a:xfrm>
            <a:off x="615298" y="1059678"/>
            <a:ext cx="10447150" cy="5093293"/>
          </a:xfrm>
          <a:prstGeom prst="rect">
            <a:avLst/>
          </a:prstGeom>
        </p:spPr>
        <p:txBody>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lgn="just"/>
            <a:r>
              <a:rPr lang="en-US" sz="2200" dirty="0" smtClean="0">
                <a:latin typeface="Times New Roman" panose="02020603050405020304" pitchFamily="18" charset="0"/>
                <a:cs typeface="Times New Roman" panose="02020603050405020304" pitchFamily="18" charset="0"/>
              </a:rPr>
              <a:t>This web application </a:t>
            </a:r>
            <a:r>
              <a:rPr lang="en-US" sz="2000" dirty="0">
                <a:latin typeface="Times New Roman" panose="02020603050405020304" pitchFamily="18" charset="0"/>
                <a:cs typeface="Times New Roman" panose="02020603050405020304" pitchFamily="18" charset="0"/>
              </a:rPr>
              <a:t>“Insurance Policy Management</a:t>
            </a:r>
            <a:r>
              <a:rPr lang="en-US" sz="2000" dirty="0" smtClean="0">
                <a:latin typeface="Times New Roman" panose="02020603050405020304" pitchFamily="18" charset="0"/>
                <a:cs typeface="Times New Roman" panose="02020603050405020304" pitchFamily="18" charset="0"/>
              </a:rPr>
              <a:t>”, has another main module which is the customer or user module</a:t>
            </a:r>
          </a:p>
          <a:p>
            <a:pPr algn="just"/>
            <a:r>
              <a:rPr lang="en-US" sz="2000" dirty="0" smtClean="0">
                <a:latin typeface="Times New Roman" panose="02020603050405020304" pitchFamily="18" charset="0"/>
                <a:cs typeface="Times New Roman" panose="02020603050405020304" pitchFamily="18" charset="0"/>
              </a:rPr>
              <a:t>In this module, before accessing the user operation page, the customer or user has to be logged in to the portal </a:t>
            </a:r>
          </a:p>
          <a:p>
            <a:pPr algn="just"/>
            <a:r>
              <a:rPr lang="en-US" sz="2000" dirty="0" smtClean="0">
                <a:latin typeface="Times New Roman" panose="02020603050405020304" pitchFamily="18" charset="0"/>
                <a:cs typeface="Times New Roman" panose="02020603050405020304" pitchFamily="18" charset="0"/>
              </a:rPr>
              <a:t>But for loggin</a:t>
            </a:r>
            <a:r>
              <a:rPr lang="en-US" sz="2000" dirty="0" smtClean="0">
                <a:latin typeface="Times New Roman" panose="02020603050405020304" pitchFamily="18" charset="0"/>
                <a:cs typeface="Times New Roman" panose="02020603050405020304" pitchFamily="18" charset="0"/>
              </a:rPr>
              <a:t>g in, he/she has to create an account in the portal.</a:t>
            </a:r>
          </a:p>
          <a:p>
            <a:pPr algn="just"/>
            <a:r>
              <a:rPr lang="en-US" sz="2000" dirty="0" smtClean="0">
                <a:latin typeface="Times New Roman" panose="02020603050405020304" pitchFamily="18" charset="0"/>
                <a:cs typeface="Times New Roman" panose="02020603050405020304" pitchFamily="18" charset="0"/>
              </a:rPr>
              <a:t>This user registration page has been designed using the angular which acts as a tool for front end needs and has used the spring boot for server side connectivity</a:t>
            </a:r>
          </a:p>
          <a:p>
            <a:pPr algn="just"/>
            <a:r>
              <a:rPr lang="en-US" sz="2000" dirty="0" smtClean="0">
                <a:latin typeface="Times New Roman" panose="02020603050405020304" pitchFamily="18" charset="0"/>
                <a:cs typeface="Times New Roman" panose="02020603050405020304" pitchFamily="18" charset="0"/>
              </a:rPr>
              <a:t>This includes a form for creating the new account for the user or customer which prompt for the details of the user like user name, account number, mobile number, email address and password</a:t>
            </a:r>
            <a:endParaRPr lang="en-US" sz="2200" dirty="0" smtClean="0">
              <a:latin typeface="Times New Roman" panose="02020603050405020304" pitchFamily="18" charset="0"/>
              <a:cs typeface="Times New Roman" panose="02020603050405020304" pitchFamily="18" charset="0"/>
            </a:endParaRPr>
          </a:p>
          <a:p>
            <a:pPr marL="0" indent="0" algn="just">
              <a:buNone/>
            </a:pPr>
            <a:r>
              <a:rPr lang="en-US" sz="2400" dirty="0" smtClean="0">
                <a:latin typeface="Times New Roman" panose="02020603050405020304" pitchFamily="18" charset="0"/>
                <a:cs typeface="Times New Roman" panose="02020603050405020304" pitchFamily="18" charset="0"/>
              </a:rPr>
              <a:t>The screenshot of the user registration page is as follows:</a:t>
            </a:r>
            <a:endParaRPr lang="en-US" sz="24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112470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576" y="418742"/>
            <a:ext cx="11054221" cy="5930129"/>
          </a:xfrm>
          <a:prstGeom prst="rect">
            <a:avLst/>
          </a:prstGeom>
        </p:spPr>
      </p:pic>
    </p:spTree>
    <p:extLst>
      <p:ext uri="{BB962C8B-B14F-4D97-AF65-F5344CB8AC3E}">
        <p14:creationId xmlns:p14="http://schemas.microsoft.com/office/powerpoint/2010/main" val="375576661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C0E172-C6E5-D573-271B-1752E67FAA4B}"/>
              </a:ext>
            </a:extLst>
          </p:cNvPr>
          <p:cNvSpPr txBox="1">
            <a:spLocks/>
          </p:cNvSpPr>
          <p:nvPr/>
        </p:nvSpPr>
        <p:spPr>
          <a:xfrm>
            <a:off x="508001" y="228427"/>
            <a:ext cx="10044175" cy="694519"/>
          </a:xfrm>
          <a:prstGeom prst="rect">
            <a:avLst/>
          </a:prstGeom>
        </p:spPr>
        <p:txBody>
          <a:bodyP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latin typeface="Times New Roman" panose="02020603050405020304" pitchFamily="18" charset="0"/>
                <a:cs typeface="Times New Roman" panose="02020603050405020304" pitchFamily="18" charset="0"/>
              </a:rPr>
              <a:t>USER Login:</a:t>
            </a:r>
            <a:endParaRPr lang="en-US"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B752B9EE-9C76-1C2B-9636-C2BC7C3EDC9A}"/>
              </a:ext>
            </a:extLst>
          </p:cNvPr>
          <p:cNvSpPr txBox="1">
            <a:spLocks/>
          </p:cNvSpPr>
          <p:nvPr/>
        </p:nvSpPr>
        <p:spPr>
          <a:xfrm>
            <a:off x="615298" y="1059678"/>
            <a:ext cx="10447150" cy="5093293"/>
          </a:xfrm>
          <a:prstGeom prst="rect">
            <a:avLst/>
          </a:prstGeom>
        </p:spPr>
        <p:txBody>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lgn="just"/>
            <a:r>
              <a:rPr lang="en-US" sz="2200" dirty="0" smtClean="0">
                <a:latin typeface="Times New Roman" panose="02020603050405020304" pitchFamily="18" charset="0"/>
                <a:cs typeface="Times New Roman" panose="02020603050405020304" pitchFamily="18" charset="0"/>
              </a:rPr>
              <a:t>After the successful registration of user or customer or the after the successful creation of new account, the user will be navigated to the user login page</a:t>
            </a:r>
          </a:p>
          <a:p>
            <a:pPr algn="just"/>
            <a:r>
              <a:rPr lang="en-US" sz="2200" dirty="0" smtClean="0">
                <a:latin typeface="Times New Roman" panose="02020603050405020304" pitchFamily="18" charset="0"/>
                <a:cs typeface="Times New Roman" panose="02020603050405020304" pitchFamily="18" charset="0"/>
              </a:rPr>
              <a:t>The user login page which will be considered as mandatory for logging in to or accessing the home page of user or customer</a:t>
            </a:r>
          </a:p>
          <a:p>
            <a:pPr algn="just"/>
            <a:r>
              <a:rPr lang="en-US" sz="2200" dirty="0" smtClean="0">
                <a:latin typeface="Times New Roman" panose="02020603050405020304" pitchFamily="18" charset="0"/>
                <a:cs typeface="Times New Roman" panose="02020603050405020304" pitchFamily="18" charset="0"/>
              </a:rPr>
              <a:t>This user login page includes a form for entering the username and the password that is created by the user on the phase of registration and can log in to the portal</a:t>
            </a:r>
          </a:p>
          <a:p>
            <a:pPr marL="0" indent="0" algn="just">
              <a:buNone/>
            </a:pPr>
            <a:r>
              <a:rPr lang="en-US" sz="2400" dirty="0" smtClean="0">
                <a:latin typeface="Times New Roman" panose="02020603050405020304" pitchFamily="18" charset="0"/>
                <a:cs typeface="Times New Roman" panose="02020603050405020304" pitchFamily="18" charset="0"/>
              </a:rPr>
              <a:t>The screenshot of the user login page is as follows:</a:t>
            </a:r>
            <a:endParaRPr lang="en-US" sz="24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990238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936" y="512747"/>
            <a:ext cx="10990499" cy="5895945"/>
          </a:xfrm>
          <a:prstGeom prst="rect">
            <a:avLst/>
          </a:prstGeom>
        </p:spPr>
      </p:pic>
    </p:spTree>
    <p:extLst>
      <p:ext uri="{BB962C8B-B14F-4D97-AF65-F5344CB8AC3E}">
        <p14:creationId xmlns:p14="http://schemas.microsoft.com/office/powerpoint/2010/main" val="47513808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910" y="452926"/>
            <a:ext cx="11149800" cy="5981403"/>
          </a:xfrm>
          <a:prstGeom prst="rect">
            <a:avLst/>
          </a:prstGeom>
        </p:spPr>
      </p:pic>
    </p:spTree>
    <p:extLst>
      <p:ext uri="{BB962C8B-B14F-4D97-AF65-F5344CB8AC3E}">
        <p14:creationId xmlns:p14="http://schemas.microsoft.com/office/powerpoint/2010/main" val="36051657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74F6B68-82C6-4CBF-0F0E-69644C307198}"/>
              </a:ext>
            </a:extLst>
          </p:cNvPr>
          <p:cNvSpPr txBox="1"/>
          <p:nvPr/>
        </p:nvSpPr>
        <p:spPr>
          <a:xfrm>
            <a:off x="967853" y="1611805"/>
            <a:ext cx="10107497" cy="4247317"/>
          </a:xfrm>
          <a:prstGeom prst="rect">
            <a:avLst/>
          </a:prstGeom>
          <a:noFill/>
          <a:effectLst>
            <a:glow rad="63500">
              <a:schemeClr val="accent3">
                <a:satMod val="175000"/>
                <a:alpha val="40000"/>
              </a:schemeClr>
            </a:glow>
          </a:effectLst>
        </p:spPr>
        <p:txBody>
          <a:bodyPr wrap="square" rtlCol="0">
            <a:spAutoFit/>
          </a:bodyPr>
          <a:lstStyle/>
          <a:p>
            <a:pPr marL="285750" indent="-285750">
              <a:buFont typeface="Wingdings" panose="05000000000000000000" pitchFamily="2" charset="2"/>
              <a:buChar char="§"/>
            </a:pPr>
            <a:r>
              <a:rPr lang="en-US" dirty="0" smtClean="0">
                <a:latin typeface="Times New Roman" panose="02020603050405020304" pitchFamily="18" charset="0"/>
                <a:cs typeface="Times New Roman" panose="02020603050405020304" pitchFamily="18" charset="0"/>
              </a:rPr>
              <a:t>Insurance  </a:t>
            </a:r>
            <a:r>
              <a:rPr lang="en-US" dirty="0">
                <a:latin typeface="Times New Roman" panose="02020603050405020304" pitchFamily="18" charset="0"/>
                <a:cs typeface="Times New Roman" panose="02020603050405020304" pitchFamily="18" charset="0"/>
              </a:rPr>
              <a:t>will help </a:t>
            </a:r>
            <a:r>
              <a:rPr lang="en-US" dirty="0" smtClean="0">
                <a:latin typeface="Times New Roman" panose="02020603050405020304" pitchFamily="18" charset="0"/>
                <a:cs typeface="Times New Roman" panose="02020603050405020304" pitchFamily="18" charset="0"/>
              </a:rPr>
              <a:t>the</a:t>
            </a:r>
            <a:r>
              <a:rPr lang="en-US" dirty="0" smtClean="0">
                <a:latin typeface="Times New Roman" panose="02020603050405020304" pitchFamily="18" charset="0"/>
                <a:cs typeface="Times New Roman" panose="02020603050405020304" pitchFamily="18" charset="0"/>
              </a:rPr>
              <a:t> families in maintaining </a:t>
            </a:r>
            <a:r>
              <a:rPr lang="en-US" dirty="0">
                <a:latin typeface="Times New Roman" panose="02020603050405020304" pitchFamily="18" charset="0"/>
                <a:cs typeface="Times New Roman" panose="02020603050405020304" pitchFamily="18" charset="0"/>
              </a:rPr>
              <a:t>their standard of living in case if we are </a:t>
            </a:r>
            <a:r>
              <a:rPr lang="en-US" dirty="0" smtClean="0">
                <a:latin typeface="Times New Roman" panose="02020603050405020304" pitchFamily="18" charset="0"/>
                <a:cs typeface="Times New Roman" panose="02020603050405020304" pitchFamily="18" charset="0"/>
              </a:rPr>
              <a:t>not </a:t>
            </a:r>
            <a:r>
              <a:rPr lang="en-US" dirty="0">
                <a:latin typeface="Times New Roman" panose="02020603050405020304" pitchFamily="18" charset="0"/>
                <a:cs typeface="Times New Roman" panose="02020603050405020304" pitchFamily="18" charset="0"/>
              </a:rPr>
              <a:t>around in the future. </a:t>
            </a:r>
          </a:p>
          <a:p>
            <a:pPr marL="285750" indent="-285750">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This will help them cover the costs of running the household through the insurance lump sum payout.</a:t>
            </a:r>
          </a:p>
          <a:p>
            <a:pPr marL="285750" indent="-285750">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 The insurance money will give family, some much-needed breathing space along with coverage for all expenditure in case of death/accident/medical emergency of the policy holder.</a:t>
            </a:r>
          </a:p>
          <a:p>
            <a:pPr marL="285750" indent="-285750">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 Many insurance plans come with savings and investment schemes along with regular coverage. These help in building wealth/savings for the future through regular investment. </a:t>
            </a:r>
          </a:p>
          <a:p>
            <a:pPr marL="285750" indent="-285750">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smtClean="0">
                <a:latin typeface="Times New Roman" panose="02020603050405020304" pitchFamily="18" charset="0"/>
                <a:cs typeface="Times New Roman" panose="02020603050405020304" pitchFamily="18" charset="0"/>
              </a:rPr>
              <a:t>Here, Developing </a:t>
            </a:r>
            <a:r>
              <a:rPr lang="en-US" dirty="0">
                <a:latin typeface="Times New Roman" panose="02020603050405020304" pitchFamily="18" charset="0"/>
                <a:cs typeface="Times New Roman" panose="02020603050405020304" pitchFamily="18" charset="0"/>
              </a:rPr>
              <a:t>a model of "Insurance policy management“ were tried and in this system, Users can buy insurance policies based on their need. Users must register in the system in order to purchase plans. Users can purchase insurance policies based on pricing and terms after registering, which enables customers to compare different plans.</a:t>
            </a:r>
          </a:p>
        </p:txBody>
      </p:sp>
      <p:sp>
        <p:nvSpPr>
          <p:cNvPr id="3" name="Title 1">
            <a:extLst>
              <a:ext uri="{FF2B5EF4-FFF2-40B4-BE49-F238E27FC236}">
                <a16:creationId xmlns:a16="http://schemas.microsoft.com/office/drawing/2014/main" xmlns="" id="{D0ACD155-63A3-1313-4CD3-8C4DD3ABFE3A}"/>
              </a:ext>
            </a:extLst>
          </p:cNvPr>
          <p:cNvSpPr txBox="1">
            <a:spLocks/>
          </p:cNvSpPr>
          <p:nvPr/>
        </p:nvSpPr>
        <p:spPr>
          <a:xfrm>
            <a:off x="967853" y="554806"/>
            <a:ext cx="6823560" cy="681318"/>
          </a:xfrm>
          <a:prstGeom prst="rect">
            <a:avLst/>
          </a:prstGeom>
        </p:spPr>
        <p:txBody>
          <a:bodyPr>
            <a:no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smtClean="0">
                <a:latin typeface="Times New Roman" panose="02020603050405020304" pitchFamily="18" charset="0"/>
                <a:cs typeface="Times New Roman" panose="02020603050405020304" pitchFamily="18" charset="0"/>
              </a:rPr>
              <a:t>INTRODUCTION</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027373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522" y="393106"/>
            <a:ext cx="11309100" cy="6066861"/>
          </a:xfrm>
          <a:prstGeom prst="rect">
            <a:avLst/>
          </a:prstGeom>
        </p:spPr>
      </p:pic>
    </p:spTree>
    <p:extLst>
      <p:ext uri="{BB962C8B-B14F-4D97-AF65-F5344CB8AC3E}">
        <p14:creationId xmlns:p14="http://schemas.microsoft.com/office/powerpoint/2010/main" val="281457533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C0E172-C6E5-D573-271B-1752E67FAA4B}"/>
              </a:ext>
            </a:extLst>
          </p:cNvPr>
          <p:cNvSpPr txBox="1">
            <a:spLocks/>
          </p:cNvSpPr>
          <p:nvPr/>
        </p:nvSpPr>
        <p:spPr>
          <a:xfrm>
            <a:off x="508001" y="228427"/>
            <a:ext cx="10044175" cy="694519"/>
          </a:xfrm>
          <a:prstGeom prst="rect">
            <a:avLst/>
          </a:prstGeom>
        </p:spPr>
        <p:txBody>
          <a:bodyP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latin typeface="Times New Roman" panose="02020603050405020304" pitchFamily="18" charset="0"/>
                <a:cs typeface="Times New Roman" panose="02020603050405020304" pitchFamily="18" charset="0"/>
              </a:rPr>
              <a:t>USER </a:t>
            </a:r>
            <a:r>
              <a:rPr lang="en-US" sz="2800" dirty="0" smtClean="0">
                <a:latin typeface="Times New Roman" panose="02020603050405020304" pitchFamily="18" charset="0"/>
                <a:cs typeface="Times New Roman" panose="02020603050405020304" pitchFamily="18" charset="0"/>
              </a:rPr>
              <a:t>OPERATIONS:</a:t>
            </a:r>
            <a:endParaRPr lang="en-US"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B752B9EE-9C76-1C2B-9636-C2BC7C3EDC9A}"/>
              </a:ext>
            </a:extLst>
          </p:cNvPr>
          <p:cNvSpPr txBox="1">
            <a:spLocks/>
          </p:cNvSpPr>
          <p:nvPr/>
        </p:nvSpPr>
        <p:spPr>
          <a:xfrm>
            <a:off x="615298" y="1059678"/>
            <a:ext cx="10447150" cy="5093293"/>
          </a:xfrm>
          <a:prstGeom prst="rect">
            <a:avLst/>
          </a:prstGeom>
        </p:spPr>
        <p:txBody>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lgn="just">
              <a:buNone/>
            </a:pPr>
            <a:r>
              <a:rPr lang="en-US" sz="2400" dirty="0" smtClean="0">
                <a:latin typeface="Times New Roman" panose="02020603050405020304" pitchFamily="18" charset="0"/>
                <a:cs typeface="Times New Roman" panose="02020603050405020304" pitchFamily="18" charset="0"/>
              </a:rPr>
              <a:t>User Dashboard page:</a:t>
            </a:r>
          </a:p>
          <a:p>
            <a:pPr lvl="1" algn="just"/>
            <a:r>
              <a:rPr lang="en-US" sz="2200" dirty="0" smtClean="0">
                <a:latin typeface="Times New Roman" panose="02020603050405020304" pitchFamily="18" charset="0"/>
                <a:cs typeface="Times New Roman" panose="02020603050405020304" pitchFamily="18" charset="0"/>
              </a:rPr>
              <a:t>After logging in using the user login page or form, the user will then be navigated to the user dashboard page where the user has various option to navigate to various pages which includes update user details page, a page to view and apply for the policy added by the admin and a page to send the feedback</a:t>
            </a:r>
          </a:p>
          <a:p>
            <a:pPr marL="0" indent="0" algn="just">
              <a:buNone/>
            </a:pPr>
            <a:r>
              <a:rPr lang="en-US" sz="2400" dirty="0" smtClean="0">
                <a:latin typeface="Times New Roman" panose="02020603050405020304" pitchFamily="18" charset="0"/>
                <a:cs typeface="Times New Roman" panose="02020603050405020304" pitchFamily="18" charset="0"/>
              </a:rPr>
              <a:t>Update user details page:</a:t>
            </a:r>
          </a:p>
          <a:p>
            <a:pPr lvl="1" algn="just"/>
            <a:r>
              <a:rPr lang="en-US" sz="2200" dirty="0" smtClean="0">
                <a:latin typeface="Times New Roman" panose="02020603050405020304" pitchFamily="18" charset="0"/>
                <a:cs typeface="Times New Roman" panose="02020603050405020304" pitchFamily="18" charset="0"/>
              </a:rPr>
              <a:t>This web page which has the form that allows the user to update their details which is given in the phase of registration and will be updated as given by the user</a:t>
            </a:r>
          </a:p>
          <a:p>
            <a:pPr marL="0" indent="0" algn="just">
              <a:buNone/>
            </a:pPr>
            <a:r>
              <a:rPr lang="en-US" sz="2400" dirty="0" smtClean="0">
                <a:latin typeface="Times New Roman" panose="02020603050405020304" pitchFamily="18" charset="0"/>
                <a:cs typeface="Times New Roman" panose="02020603050405020304" pitchFamily="18" charset="0"/>
              </a:rPr>
              <a:t>The screenshot of the user dashboard page and update user details page is as follows:</a:t>
            </a:r>
            <a:endParaRPr lang="en-US" sz="24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182722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993" y="401653"/>
            <a:ext cx="11086080" cy="5947220"/>
          </a:xfrm>
          <a:prstGeom prst="rect">
            <a:avLst/>
          </a:prstGeom>
        </p:spPr>
      </p:pic>
    </p:spTree>
    <p:extLst>
      <p:ext uri="{BB962C8B-B14F-4D97-AF65-F5344CB8AC3E}">
        <p14:creationId xmlns:p14="http://schemas.microsoft.com/office/powerpoint/2010/main" val="229238287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144" y="538384"/>
            <a:ext cx="10687829" cy="5733575"/>
          </a:xfrm>
          <a:prstGeom prst="rect">
            <a:avLst/>
          </a:prstGeom>
        </p:spPr>
      </p:pic>
    </p:spTree>
    <p:extLst>
      <p:ext uri="{BB962C8B-B14F-4D97-AF65-F5344CB8AC3E}">
        <p14:creationId xmlns:p14="http://schemas.microsoft.com/office/powerpoint/2010/main" val="282360628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506" y="384560"/>
            <a:ext cx="11038291" cy="5921583"/>
          </a:xfrm>
          <a:prstGeom prst="rect">
            <a:avLst/>
          </a:prstGeom>
        </p:spPr>
      </p:pic>
    </p:spTree>
    <p:extLst>
      <p:ext uri="{BB962C8B-B14F-4D97-AF65-F5344CB8AC3E}">
        <p14:creationId xmlns:p14="http://schemas.microsoft.com/office/powerpoint/2010/main" val="118461857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741" y="555476"/>
            <a:ext cx="10719690" cy="5750667"/>
          </a:xfrm>
          <a:prstGeom prst="rect">
            <a:avLst/>
          </a:prstGeom>
        </p:spPr>
      </p:pic>
    </p:spTree>
    <p:extLst>
      <p:ext uri="{BB962C8B-B14F-4D97-AF65-F5344CB8AC3E}">
        <p14:creationId xmlns:p14="http://schemas.microsoft.com/office/powerpoint/2010/main" val="409730491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C0E172-C6E5-D573-271B-1752E67FAA4B}"/>
              </a:ext>
            </a:extLst>
          </p:cNvPr>
          <p:cNvSpPr txBox="1">
            <a:spLocks/>
          </p:cNvSpPr>
          <p:nvPr/>
        </p:nvSpPr>
        <p:spPr>
          <a:xfrm>
            <a:off x="508001" y="228427"/>
            <a:ext cx="10044175" cy="694519"/>
          </a:xfrm>
          <a:prstGeom prst="rect">
            <a:avLst/>
          </a:prstGeom>
        </p:spPr>
        <p:txBody>
          <a:bodyP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latin typeface="Times New Roman" panose="02020603050405020304" pitchFamily="18" charset="0"/>
                <a:cs typeface="Times New Roman" panose="02020603050405020304" pitchFamily="18" charset="0"/>
              </a:rPr>
              <a:t>USER OPERATIONS cont’d:</a:t>
            </a:r>
            <a:endParaRPr lang="en-US"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B752B9EE-9C76-1C2B-9636-C2BC7C3EDC9A}"/>
              </a:ext>
            </a:extLst>
          </p:cNvPr>
          <p:cNvSpPr txBox="1">
            <a:spLocks/>
          </p:cNvSpPr>
          <p:nvPr/>
        </p:nvSpPr>
        <p:spPr>
          <a:xfrm>
            <a:off x="606751" y="922946"/>
            <a:ext cx="10571147" cy="5486400"/>
          </a:xfrm>
          <a:prstGeom prst="rect">
            <a:avLst/>
          </a:prstGeom>
        </p:spPr>
        <p:txBody>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lgn="just">
              <a:buNone/>
            </a:pPr>
            <a:r>
              <a:rPr lang="en-US" sz="2400" dirty="0" smtClean="0">
                <a:latin typeface="Times New Roman" panose="02020603050405020304" pitchFamily="18" charset="0"/>
                <a:cs typeface="Times New Roman" panose="02020603050405020304" pitchFamily="18" charset="0"/>
              </a:rPr>
              <a:t>View Policies page:</a:t>
            </a:r>
          </a:p>
          <a:p>
            <a:pPr lvl="1" algn="just"/>
            <a:r>
              <a:rPr lang="en-US" sz="2200" dirty="0" smtClean="0">
                <a:latin typeface="Times New Roman" panose="02020603050405020304" pitchFamily="18" charset="0"/>
                <a:cs typeface="Times New Roman" panose="02020603050405020304" pitchFamily="18" charset="0"/>
              </a:rPr>
              <a:t>This view policies page allows the user to view the list of policies with their policy name, category, and policy coverage year and amount and has a action button to apply for the same</a:t>
            </a:r>
          </a:p>
          <a:p>
            <a:pPr lvl="1" algn="just"/>
            <a:r>
              <a:rPr lang="en-US" sz="2200" dirty="0" smtClean="0">
                <a:latin typeface="Times New Roman" panose="02020603050405020304" pitchFamily="18" charset="0"/>
                <a:cs typeface="Times New Roman" panose="02020603050405020304" pitchFamily="18" charset="0"/>
              </a:rPr>
              <a:t>When the user wish to apply for the policy he/she likes they can apply for the policy by clicking the apply button which in turn send the request for the approval to the admin</a:t>
            </a:r>
          </a:p>
          <a:p>
            <a:pPr marL="0" indent="0" algn="just">
              <a:buNone/>
            </a:pPr>
            <a:r>
              <a:rPr lang="en-US" sz="2400" dirty="0" smtClean="0">
                <a:latin typeface="Times New Roman" panose="02020603050405020304" pitchFamily="18" charset="0"/>
                <a:cs typeface="Times New Roman" panose="02020603050405020304" pitchFamily="18" charset="0"/>
              </a:rPr>
              <a:t>Q and A page:</a:t>
            </a:r>
          </a:p>
          <a:p>
            <a:pPr lvl="1" algn="just"/>
            <a:r>
              <a:rPr lang="en-US" sz="2200" dirty="0" smtClean="0">
                <a:latin typeface="Times New Roman" panose="02020603050405020304" pitchFamily="18" charset="0"/>
                <a:cs typeface="Times New Roman" panose="02020603050405020304" pitchFamily="18" charset="0"/>
              </a:rPr>
              <a:t>This web page is the page that allows the user to send any queries to the admin if they need</a:t>
            </a:r>
          </a:p>
          <a:p>
            <a:pPr marL="0" indent="0" algn="just">
              <a:buNone/>
            </a:pPr>
            <a:r>
              <a:rPr lang="en-US" sz="2400" dirty="0" smtClean="0">
                <a:latin typeface="Times New Roman" panose="02020603050405020304" pitchFamily="18" charset="0"/>
                <a:cs typeface="Times New Roman" panose="02020603050405020304" pitchFamily="18" charset="0"/>
              </a:rPr>
              <a:t>Logout:</a:t>
            </a:r>
          </a:p>
          <a:p>
            <a:pPr lvl="1" algn="just"/>
            <a:r>
              <a:rPr lang="en-US" sz="2200" dirty="0" smtClean="0">
                <a:latin typeface="Times New Roman" panose="02020603050405020304" pitchFamily="18" charset="0"/>
                <a:cs typeface="Times New Roman" panose="02020603050405020304" pitchFamily="18" charset="0"/>
              </a:rPr>
              <a:t>The user can logout from their account by clicking on the logout button</a:t>
            </a:r>
          </a:p>
          <a:p>
            <a:pPr marL="0" indent="0" algn="just">
              <a:buNone/>
            </a:pPr>
            <a:r>
              <a:rPr lang="en-US" sz="2400" dirty="0" smtClean="0">
                <a:latin typeface="Times New Roman" panose="02020603050405020304" pitchFamily="18" charset="0"/>
                <a:cs typeface="Times New Roman" panose="02020603050405020304" pitchFamily="18" charset="0"/>
              </a:rPr>
              <a:t>The screenshot of the view policies page and Q and A page is as follows:</a:t>
            </a:r>
            <a:endParaRPr lang="en-US" sz="24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603802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377" y="487111"/>
            <a:ext cx="11070150" cy="5938674"/>
          </a:xfrm>
          <a:prstGeom prst="rect">
            <a:avLst/>
          </a:prstGeom>
        </p:spPr>
      </p:pic>
    </p:spTree>
    <p:extLst>
      <p:ext uri="{BB962C8B-B14F-4D97-AF65-F5344CB8AC3E}">
        <p14:creationId xmlns:p14="http://schemas.microsoft.com/office/powerpoint/2010/main" val="395669342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097" y="478563"/>
            <a:ext cx="11006430" cy="5904491"/>
          </a:xfrm>
          <a:prstGeom prst="rect">
            <a:avLst/>
          </a:prstGeom>
        </p:spPr>
      </p:pic>
    </p:spTree>
    <p:extLst>
      <p:ext uri="{BB962C8B-B14F-4D97-AF65-F5344CB8AC3E}">
        <p14:creationId xmlns:p14="http://schemas.microsoft.com/office/powerpoint/2010/main" val="169788935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576" y="483134"/>
            <a:ext cx="11029772" cy="5917013"/>
          </a:xfrm>
          <a:prstGeom prst="rect">
            <a:avLst/>
          </a:prstGeom>
        </p:spPr>
      </p:pic>
    </p:spTree>
    <p:extLst>
      <p:ext uri="{BB962C8B-B14F-4D97-AF65-F5344CB8AC3E}">
        <p14:creationId xmlns:p14="http://schemas.microsoft.com/office/powerpoint/2010/main" val="18089380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896DB93-00B9-2B24-2C6C-30FFD3976ED5}"/>
              </a:ext>
            </a:extLst>
          </p:cNvPr>
          <p:cNvSpPr txBox="1">
            <a:spLocks/>
          </p:cNvSpPr>
          <p:nvPr/>
        </p:nvSpPr>
        <p:spPr>
          <a:xfrm>
            <a:off x="938119" y="1611568"/>
            <a:ext cx="6455491" cy="3079594"/>
          </a:xfrm>
          <a:prstGeom prst="rect">
            <a:avLst/>
          </a:prstGeom>
        </p:spPr>
        <p:txBody>
          <a:bodyPr>
            <a:normAutofit fontScale="85000"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lgn="just">
              <a:lnSpc>
                <a:spcPct val="250000"/>
              </a:lnSpc>
            </a:pPr>
            <a:r>
              <a:rPr lang="en-US" sz="2000" dirty="0">
                <a:latin typeface="Times New Roman" panose="02020603050405020304" pitchFamily="18" charset="0"/>
                <a:cs typeface="Times New Roman" panose="02020603050405020304" pitchFamily="18" charset="0"/>
              </a:rPr>
              <a:t>Front end: Angular</a:t>
            </a:r>
          </a:p>
          <a:p>
            <a:pPr algn="just">
              <a:lnSpc>
                <a:spcPct val="250000"/>
              </a:lnSpc>
            </a:pPr>
            <a:r>
              <a:rPr lang="en-US" sz="2000" dirty="0">
                <a:latin typeface="Times New Roman" panose="02020603050405020304" pitchFamily="18" charset="0"/>
                <a:cs typeface="Times New Roman" panose="02020603050405020304" pitchFamily="18" charset="0"/>
              </a:rPr>
              <a:t>Server Side: Spring Boot</a:t>
            </a:r>
          </a:p>
          <a:p>
            <a:pPr algn="just">
              <a:lnSpc>
                <a:spcPct val="250000"/>
              </a:lnSpc>
            </a:pPr>
            <a:r>
              <a:rPr lang="en-US" sz="2000" dirty="0">
                <a:latin typeface="Times New Roman" panose="02020603050405020304" pitchFamily="18" charset="0"/>
                <a:cs typeface="Times New Roman" panose="02020603050405020304" pitchFamily="18" charset="0"/>
              </a:rPr>
              <a:t>Back-end: </a:t>
            </a:r>
            <a:r>
              <a:rPr lang="en-US" sz="2000" dirty="0" smtClean="0">
                <a:latin typeface="Times New Roman" panose="02020603050405020304" pitchFamily="18" charset="0"/>
                <a:cs typeface="Times New Roman" panose="02020603050405020304" pitchFamily="18" charset="0"/>
              </a:rPr>
              <a:t>Hibernate, </a:t>
            </a:r>
            <a:r>
              <a:rPr lang="en-US" sz="2000" dirty="0">
                <a:latin typeface="Times New Roman" panose="02020603050405020304" pitchFamily="18" charset="0"/>
                <a:cs typeface="Times New Roman" panose="02020603050405020304" pitchFamily="18" charset="0"/>
              </a:rPr>
              <a:t>MY SQL</a:t>
            </a:r>
          </a:p>
          <a:p>
            <a:pPr algn="just">
              <a:lnSpc>
                <a:spcPct val="250000"/>
              </a:lnSpc>
            </a:pPr>
            <a:r>
              <a:rPr lang="en-US" sz="2000" dirty="0">
                <a:latin typeface="Times New Roman" panose="02020603050405020304" pitchFamily="18" charset="0"/>
                <a:cs typeface="Times New Roman" panose="02020603050405020304" pitchFamily="18" charset="0"/>
              </a:rPr>
              <a:t>Server: Tomcat 8.0 </a:t>
            </a:r>
          </a:p>
        </p:txBody>
      </p:sp>
      <p:pic>
        <p:nvPicPr>
          <p:cNvPr id="4" name="Picture 3">
            <a:extLst>
              <a:ext uri="{FF2B5EF4-FFF2-40B4-BE49-F238E27FC236}">
                <a16:creationId xmlns:a16="http://schemas.microsoft.com/office/drawing/2014/main" xmlns="" id="{B3952A95-A4E9-223F-37A9-1416969C04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30151" y="1798704"/>
            <a:ext cx="503861" cy="503861"/>
          </a:xfrm>
          <a:prstGeom prst="rect">
            <a:avLst/>
          </a:prstGeom>
        </p:spPr>
      </p:pic>
      <p:pic>
        <p:nvPicPr>
          <p:cNvPr id="5" name="Picture 4">
            <a:extLst>
              <a:ext uri="{FF2B5EF4-FFF2-40B4-BE49-F238E27FC236}">
                <a16:creationId xmlns:a16="http://schemas.microsoft.com/office/drawing/2014/main" xmlns="" id="{D8216FB6-AE16-FB25-0B45-98961CD602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1003" y="2388274"/>
            <a:ext cx="1506189" cy="727208"/>
          </a:xfrm>
          <a:prstGeom prst="rect">
            <a:avLst/>
          </a:prstGeom>
        </p:spPr>
      </p:pic>
      <p:pic>
        <p:nvPicPr>
          <p:cNvPr id="6" name="Picture 5">
            <a:extLst>
              <a:ext uri="{FF2B5EF4-FFF2-40B4-BE49-F238E27FC236}">
                <a16:creationId xmlns:a16="http://schemas.microsoft.com/office/drawing/2014/main" xmlns="" id="{D682D8B6-BD1D-3906-3B1C-9AAECC0F89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8207" y="3308474"/>
            <a:ext cx="877736" cy="583714"/>
          </a:xfrm>
          <a:prstGeom prst="rect">
            <a:avLst/>
          </a:prstGeom>
        </p:spPr>
      </p:pic>
      <p:pic>
        <p:nvPicPr>
          <p:cNvPr id="7" name="Picture 6">
            <a:extLst>
              <a:ext uri="{FF2B5EF4-FFF2-40B4-BE49-F238E27FC236}">
                <a16:creationId xmlns:a16="http://schemas.microsoft.com/office/drawing/2014/main" xmlns="" id="{83783D3E-D7DA-6242-7806-3F550A2482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14104" y="4117289"/>
            <a:ext cx="525864" cy="429073"/>
          </a:xfrm>
          <a:prstGeom prst="rect">
            <a:avLst/>
          </a:prstGeom>
        </p:spPr>
      </p:pic>
      <p:pic>
        <p:nvPicPr>
          <p:cNvPr id="8" name="Picture 2">
            <a:extLst>
              <a:ext uri="{FF2B5EF4-FFF2-40B4-BE49-F238E27FC236}">
                <a16:creationId xmlns:a16="http://schemas.microsoft.com/office/drawing/2014/main" xmlns="" id="{B4763A81-A0B1-EA32-A91D-39F2F9CE877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70197" y="3304372"/>
            <a:ext cx="569771" cy="569771"/>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xmlns="" id="{D0ACD155-63A3-1313-4CD3-8C4DD3ABFE3A}"/>
              </a:ext>
            </a:extLst>
          </p:cNvPr>
          <p:cNvSpPr txBox="1">
            <a:spLocks/>
          </p:cNvSpPr>
          <p:nvPr/>
        </p:nvSpPr>
        <p:spPr>
          <a:xfrm>
            <a:off x="967852" y="554806"/>
            <a:ext cx="10269867" cy="681318"/>
          </a:xfrm>
          <a:prstGeom prst="rect">
            <a:avLst/>
          </a:prstGeom>
        </p:spPr>
        <p:txBody>
          <a:bodyPr>
            <a:no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smtClean="0">
                <a:latin typeface="Times New Roman" panose="02020603050405020304" pitchFamily="18" charset="0"/>
                <a:cs typeface="Times New Roman" panose="02020603050405020304" pitchFamily="18" charset="0"/>
              </a:rPr>
              <a:t>Technologies used:</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43496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FB138D0-0E6F-74E6-FA65-0B842F2B5094}"/>
              </a:ext>
            </a:extLst>
          </p:cNvPr>
          <p:cNvSpPr txBox="1">
            <a:spLocks/>
          </p:cNvSpPr>
          <p:nvPr/>
        </p:nvSpPr>
        <p:spPr>
          <a:xfrm>
            <a:off x="508001" y="1108399"/>
            <a:ext cx="10832259" cy="1771534"/>
          </a:xfrm>
          <a:prstGeom prst="rect">
            <a:avLst/>
          </a:prstGeom>
        </p:spPr>
        <p:txBody>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By using this </a:t>
            </a:r>
            <a:r>
              <a:rPr lang="en-US" sz="2200" dirty="0" smtClean="0">
                <a:latin typeface="Times New Roman" panose="02020603050405020304" pitchFamily="18" charset="0"/>
                <a:cs typeface="Times New Roman" panose="02020603050405020304" pitchFamily="18" charset="0"/>
              </a:rPr>
              <a:t>web application “Insurance Policy management”, the </a:t>
            </a:r>
            <a:r>
              <a:rPr lang="en-US" sz="2200" dirty="0" smtClean="0">
                <a:latin typeface="Times New Roman" panose="02020603050405020304" pitchFamily="18" charset="0"/>
                <a:cs typeface="Times New Roman" panose="02020603050405020304" pitchFamily="18" charset="0"/>
              </a:rPr>
              <a:t>i</a:t>
            </a:r>
            <a:r>
              <a:rPr lang="en-US" sz="2200" dirty="0" smtClean="0">
                <a:latin typeface="Times New Roman" panose="02020603050405020304" pitchFamily="18" charset="0"/>
                <a:cs typeface="Times New Roman" panose="02020603050405020304" pitchFamily="18" charset="0"/>
              </a:rPr>
              <a:t>nsurance </a:t>
            </a:r>
            <a:r>
              <a:rPr lang="en-US" sz="2200" dirty="0">
                <a:latin typeface="Times New Roman" panose="02020603050405020304" pitchFamily="18" charset="0"/>
                <a:cs typeface="Times New Roman" panose="02020603050405020304" pitchFamily="18" charset="0"/>
              </a:rPr>
              <a:t>organizations </a:t>
            </a:r>
            <a:r>
              <a:rPr lang="en-US" sz="2200" dirty="0" smtClean="0">
                <a:latin typeface="Times New Roman" panose="02020603050405020304" pitchFamily="18" charset="0"/>
                <a:cs typeface="Times New Roman" panose="02020603050405020304" pitchFamily="18" charset="0"/>
              </a:rPr>
              <a:t>has the ability to </a:t>
            </a:r>
            <a:r>
              <a:rPr lang="en-US" sz="2200" dirty="0">
                <a:latin typeface="Times New Roman" panose="02020603050405020304" pitchFamily="18" charset="0"/>
                <a:cs typeface="Times New Roman" panose="02020603050405020304" pitchFamily="18" charset="0"/>
              </a:rPr>
              <a:t>reach </a:t>
            </a:r>
            <a:r>
              <a:rPr lang="en-US" sz="2200" dirty="0" smtClean="0">
                <a:latin typeface="Times New Roman" panose="02020603050405020304" pitchFamily="18" charset="0"/>
                <a:cs typeface="Times New Roman" panose="02020603050405020304" pitchFamily="18" charset="0"/>
              </a:rPr>
              <a:t>their </a:t>
            </a:r>
            <a:r>
              <a:rPr lang="en-US" sz="2200" dirty="0">
                <a:latin typeface="Times New Roman" panose="02020603050405020304" pitchFamily="18" charset="0"/>
                <a:cs typeface="Times New Roman" panose="02020603050405020304" pitchFamily="18" charset="0"/>
              </a:rPr>
              <a:t>customers </a:t>
            </a:r>
            <a:r>
              <a:rPr lang="en-US" sz="2200" dirty="0" smtClean="0">
                <a:latin typeface="Times New Roman" panose="02020603050405020304" pitchFamily="18" charset="0"/>
                <a:cs typeface="Times New Roman" panose="02020603050405020304" pitchFamily="18" charset="0"/>
              </a:rPr>
              <a:t>directly without involving any other mediators, brokers or agents.</a:t>
            </a:r>
            <a:endParaRPr lang="en-US" sz="2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The customers can easily check </a:t>
            </a:r>
            <a:r>
              <a:rPr lang="en-US" sz="2200" dirty="0" smtClean="0">
                <a:latin typeface="Times New Roman" panose="02020603050405020304" pitchFamily="18" charset="0"/>
                <a:cs typeface="Times New Roman" panose="02020603050405020304" pitchFamily="18" charset="0"/>
              </a:rPr>
              <a:t>the </a:t>
            </a:r>
            <a:r>
              <a:rPr lang="en-US" sz="2200" dirty="0">
                <a:latin typeface="Times New Roman" panose="02020603050405020304" pitchFamily="18" charset="0"/>
                <a:cs typeface="Times New Roman" panose="02020603050405020304" pitchFamily="18" charset="0"/>
              </a:rPr>
              <a:t>various </a:t>
            </a:r>
            <a:r>
              <a:rPr lang="en-US" sz="2200" dirty="0" smtClean="0">
                <a:latin typeface="Times New Roman" panose="02020603050405020304" pitchFamily="18" charset="0"/>
                <a:cs typeface="Times New Roman" panose="02020603050405020304" pitchFamily="18" charset="0"/>
              </a:rPr>
              <a:t>policies, can </a:t>
            </a:r>
            <a:r>
              <a:rPr lang="en-US" sz="2200" dirty="0">
                <a:latin typeface="Times New Roman" panose="02020603050405020304" pitchFamily="18" charset="0"/>
                <a:cs typeface="Times New Roman" panose="02020603050405020304" pitchFamily="18" charset="0"/>
              </a:rPr>
              <a:t>compare them </a:t>
            </a:r>
            <a:r>
              <a:rPr lang="en-US" sz="2200" dirty="0" smtClean="0">
                <a:latin typeface="Times New Roman" panose="02020603050405020304" pitchFamily="18" charset="0"/>
                <a:cs typeface="Times New Roman" panose="02020603050405020304" pitchFamily="18" charset="0"/>
              </a:rPr>
              <a:t>with one another and can able to </a:t>
            </a:r>
            <a:r>
              <a:rPr lang="en-US" sz="2200" dirty="0">
                <a:latin typeface="Times New Roman" panose="02020603050405020304" pitchFamily="18" charset="0"/>
                <a:cs typeface="Times New Roman" panose="02020603050405020304" pitchFamily="18" charset="0"/>
              </a:rPr>
              <a:t>enroll </a:t>
            </a:r>
            <a:r>
              <a:rPr lang="en-US" sz="2200" dirty="0" smtClean="0">
                <a:latin typeface="Times New Roman" panose="02020603050405020304" pitchFamily="18" charset="0"/>
                <a:cs typeface="Times New Roman" panose="02020603050405020304" pitchFamily="18" charset="0"/>
              </a:rPr>
              <a:t>in</a:t>
            </a:r>
            <a:r>
              <a:rPr lang="en-US" sz="2200" dirty="0" smtClean="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the desired </a:t>
            </a:r>
            <a:r>
              <a:rPr lang="en-US" sz="2200" dirty="0" smtClean="0">
                <a:latin typeface="Times New Roman" panose="02020603050405020304" pitchFamily="18" charset="0"/>
                <a:cs typeface="Times New Roman" panose="02020603050405020304" pitchFamily="18" charset="0"/>
              </a:rPr>
              <a:t>one they wish which makes it easier for the customers or users indeed</a:t>
            </a:r>
            <a:endParaRPr lang="en-US" sz="22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xmlns="" id="{5AC0E172-C6E5-D573-271B-1752E67FAA4B}"/>
              </a:ext>
            </a:extLst>
          </p:cNvPr>
          <p:cNvSpPr txBox="1">
            <a:spLocks/>
          </p:cNvSpPr>
          <p:nvPr/>
        </p:nvSpPr>
        <p:spPr>
          <a:xfrm>
            <a:off x="508001" y="228427"/>
            <a:ext cx="10044175" cy="694519"/>
          </a:xfrm>
          <a:prstGeom prst="rect">
            <a:avLst/>
          </a:prstGeom>
        </p:spPr>
        <p:txBody>
          <a:bodyP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latin typeface="Times New Roman" panose="02020603050405020304" pitchFamily="18" charset="0"/>
                <a:cs typeface="Times New Roman" panose="02020603050405020304" pitchFamily="18" charset="0"/>
              </a:rPr>
              <a:t>CONCLUSION</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364380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AC0E853-4F16-05C8-9E1C-71D844202086}"/>
              </a:ext>
            </a:extLst>
          </p:cNvPr>
          <p:cNvSpPr txBox="1"/>
          <p:nvPr/>
        </p:nvSpPr>
        <p:spPr>
          <a:xfrm>
            <a:off x="3579455" y="2591387"/>
            <a:ext cx="4086123" cy="1323439"/>
          </a:xfrm>
          <a:prstGeom prst="rect">
            <a:avLst/>
          </a:prstGeom>
          <a:noFill/>
          <a:effectLst>
            <a:glow rad="63500">
              <a:schemeClr val="accent3">
                <a:satMod val="175000"/>
                <a:alpha val="40000"/>
              </a:schemeClr>
            </a:glow>
            <a:outerShdw blurRad="50800" dist="38100" dir="5400000" algn="t" rotWithShape="0">
              <a:prstClr val="black">
                <a:alpha val="40000"/>
              </a:prstClr>
            </a:outerShdw>
          </a:effectLst>
        </p:spPr>
        <p:txBody>
          <a:bodyPr wrap="square" rtlCol="0">
            <a:spAutoFit/>
          </a:bodyPr>
          <a:lstStyle/>
          <a:p>
            <a:r>
              <a:rPr lang="en-US" sz="8000" dirty="0">
                <a:solidFill>
                  <a:schemeClr val="accent4">
                    <a:lumMod val="50000"/>
                  </a:schemeClr>
                </a:solidFill>
                <a:effectLst>
                  <a:glow rad="127000">
                    <a:schemeClr val="accent2">
                      <a:lumMod val="60000"/>
                      <a:lumOff val="40000"/>
                    </a:schemeClr>
                  </a:glow>
                  <a:outerShdw blurRad="38100" dist="38100" dir="2700000" algn="tl">
                    <a:schemeClr val="bg2">
                      <a:lumMod val="40000"/>
                      <a:lumOff val="60000"/>
                      <a:alpha val="43000"/>
                    </a:schemeClr>
                  </a:outerShdw>
                </a:effectLst>
                <a:latin typeface="French Script MT" panose="03020402040607040605" pitchFamily="66" charset="0"/>
              </a:rPr>
              <a:t>Thank you</a:t>
            </a:r>
          </a:p>
        </p:txBody>
      </p:sp>
    </p:spTree>
    <p:extLst>
      <p:ext uri="{BB962C8B-B14F-4D97-AF65-F5344CB8AC3E}">
        <p14:creationId xmlns:p14="http://schemas.microsoft.com/office/powerpoint/2010/main" val="21323933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Graphic 3" descr="Man">
            <a:extLst>
              <a:ext uri="{FF2B5EF4-FFF2-40B4-BE49-F238E27FC236}">
                <a16:creationId xmlns:a16="http://schemas.microsoft.com/office/drawing/2014/main" xmlns="" id="{961A0CB3-0C47-C2FD-9714-A5BF5F5B6D4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99792" y="3308591"/>
            <a:ext cx="914400" cy="914400"/>
          </a:xfrm>
          <a:prstGeom prst="rect">
            <a:avLst/>
          </a:prstGeom>
        </p:spPr>
      </p:pic>
      <p:sp>
        <p:nvSpPr>
          <p:cNvPr id="22" name="TextBox 4">
            <a:extLst>
              <a:ext uri="{FF2B5EF4-FFF2-40B4-BE49-F238E27FC236}">
                <a16:creationId xmlns:a16="http://schemas.microsoft.com/office/drawing/2014/main" xmlns="" id="{6117B87B-3A20-97DA-D6C5-EDE6E86DAA11}"/>
              </a:ext>
            </a:extLst>
          </p:cNvPr>
          <p:cNvSpPr txBox="1"/>
          <p:nvPr/>
        </p:nvSpPr>
        <p:spPr>
          <a:xfrm>
            <a:off x="774672" y="4201033"/>
            <a:ext cx="91440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Admin</a:t>
            </a:r>
            <a:endParaRPr lang="en-IN" dirty="0"/>
          </a:p>
        </p:txBody>
      </p:sp>
      <p:sp>
        <p:nvSpPr>
          <p:cNvPr id="23" name="Rectangle 22">
            <a:extLst>
              <a:ext uri="{FF2B5EF4-FFF2-40B4-BE49-F238E27FC236}">
                <a16:creationId xmlns:a16="http://schemas.microsoft.com/office/drawing/2014/main" xmlns="" id="{09690515-F6E1-D066-1067-1ED1BA1E17DC}"/>
              </a:ext>
            </a:extLst>
          </p:cNvPr>
          <p:cNvSpPr/>
          <p:nvPr/>
        </p:nvSpPr>
        <p:spPr>
          <a:xfrm>
            <a:off x="3683798" y="1381775"/>
            <a:ext cx="4237978" cy="5164304"/>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defPPr>
              <a:defRPr lang="en-US"/>
            </a:defPPr>
            <a:lvl1pPr marL="0" algn="l" defTabSz="457200" rtl="0" eaLnBrk="1" latinLnBrk="0" hangingPunct="1">
              <a:defRPr sz="1800" kern="1200">
                <a:solidFill>
                  <a:schemeClr val="accent2"/>
                </a:solidFill>
                <a:latin typeface="+mn-lt"/>
                <a:ea typeface="+mn-ea"/>
                <a:cs typeface="+mn-cs"/>
              </a:defRPr>
            </a:lvl1pPr>
            <a:lvl2pPr marL="457200" algn="l" defTabSz="457200" rtl="0" eaLnBrk="1" latinLnBrk="0" hangingPunct="1">
              <a:defRPr sz="1800" kern="1200">
                <a:solidFill>
                  <a:schemeClr val="accent2"/>
                </a:solidFill>
                <a:latin typeface="+mn-lt"/>
                <a:ea typeface="+mn-ea"/>
                <a:cs typeface="+mn-cs"/>
              </a:defRPr>
            </a:lvl2pPr>
            <a:lvl3pPr marL="914400" algn="l" defTabSz="457200" rtl="0" eaLnBrk="1" latinLnBrk="0" hangingPunct="1">
              <a:defRPr sz="1800" kern="1200">
                <a:solidFill>
                  <a:schemeClr val="accent2"/>
                </a:solidFill>
                <a:latin typeface="+mn-lt"/>
                <a:ea typeface="+mn-ea"/>
                <a:cs typeface="+mn-cs"/>
              </a:defRPr>
            </a:lvl3pPr>
            <a:lvl4pPr marL="1371600" algn="l" defTabSz="457200" rtl="0" eaLnBrk="1" latinLnBrk="0" hangingPunct="1">
              <a:defRPr sz="1800" kern="1200">
                <a:solidFill>
                  <a:schemeClr val="accent2"/>
                </a:solidFill>
                <a:latin typeface="+mn-lt"/>
                <a:ea typeface="+mn-ea"/>
                <a:cs typeface="+mn-cs"/>
              </a:defRPr>
            </a:lvl4pPr>
            <a:lvl5pPr marL="1828800" algn="l" defTabSz="457200" rtl="0" eaLnBrk="1" latinLnBrk="0" hangingPunct="1">
              <a:defRPr sz="1800" kern="1200">
                <a:solidFill>
                  <a:schemeClr val="accent2"/>
                </a:solidFill>
                <a:latin typeface="+mn-lt"/>
                <a:ea typeface="+mn-ea"/>
                <a:cs typeface="+mn-cs"/>
              </a:defRPr>
            </a:lvl5pPr>
            <a:lvl6pPr marL="2286000" algn="l" defTabSz="457200" rtl="0" eaLnBrk="1" latinLnBrk="0" hangingPunct="1">
              <a:defRPr sz="1800" kern="1200">
                <a:solidFill>
                  <a:schemeClr val="accent2"/>
                </a:solidFill>
                <a:latin typeface="+mn-lt"/>
                <a:ea typeface="+mn-ea"/>
                <a:cs typeface="+mn-cs"/>
              </a:defRPr>
            </a:lvl6pPr>
            <a:lvl7pPr marL="2743200" algn="l" defTabSz="457200" rtl="0" eaLnBrk="1" latinLnBrk="0" hangingPunct="1">
              <a:defRPr sz="1800" kern="1200">
                <a:solidFill>
                  <a:schemeClr val="accent2"/>
                </a:solidFill>
                <a:latin typeface="+mn-lt"/>
                <a:ea typeface="+mn-ea"/>
                <a:cs typeface="+mn-cs"/>
              </a:defRPr>
            </a:lvl7pPr>
            <a:lvl8pPr marL="3200400" algn="l" defTabSz="457200" rtl="0" eaLnBrk="1" latinLnBrk="0" hangingPunct="1">
              <a:defRPr sz="1800" kern="1200">
                <a:solidFill>
                  <a:schemeClr val="accent2"/>
                </a:solidFill>
                <a:latin typeface="+mn-lt"/>
                <a:ea typeface="+mn-ea"/>
                <a:cs typeface="+mn-cs"/>
              </a:defRPr>
            </a:lvl8pPr>
            <a:lvl9pPr marL="3657600" algn="l" defTabSz="457200" rtl="0" eaLnBrk="1" latinLnBrk="0" hangingPunct="1">
              <a:defRPr sz="1800" kern="1200">
                <a:solidFill>
                  <a:schemeClr val="accent2"/>
                </a:solidFill>
                <a:latin typeface="+mn-lt"/>
                <a:ea typeface="+mn-ea"/>
                <a:cs typeface="+mn-cs"/>
              </a:defRPr>
            </a:lvl9pPr>
          </a:lstStyle>
          <a:p>
            <a:pPr algn="ctr"/>
            <a:endParaRPr lang="en-IN" b="1" dirty="0"/>
          </a:p>
        </p:txBody>
      </p:sp>
      <p:sp>
        <p:nvSpPr>
          <p:cNvPr id="24" name="Oval 23">
            <a:extLst>
              <a:ext uri="{FF2B5EF4-FFF2-40B4-BE49-F238E27FC236}">
                <a16:creationId xmlns:a16="http://schemas.microsoft.com/office/drawing/2014/main" xmlns="" id="{3760D4A0-6282-AF9D-5041-C0E750D5B4D0}"/>
              </a:ext>
            </a:extLst>
          </p:cNvPr>
          <p:cNvSpPr/>
          <p:nvPr/>
        </p:nvSpPr>
        <p:spPr>
          <a:xfrm>
            <a:off x="3914404" y="1790084"/>
            <a:ext cx="3906174" cy="486762"/>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defPPr>
              <a:defRPr lang="en-US"/>
            </a:defPPr>
            <a:lvl1pPr marL="0" algn="l" defTabSz="457200" rtl="0" eaLnBrk="1" latinLnBrk="0" hangingPunct="1">
              <a:defRPr sz="1800" kern="1200">
                <a:solidFill>
                  <a:schemeClr val="accent3"/>
                </a:solidFill>
                <a:latin typeface="+mn-lt"/>
                <a:ea typeface="+mn-ea"/>
                <a:cs typeface="+mn-cs"/>
              </a:defRPr>
            </a:lvl1pPr>
            <a:lvl2pPr marL="457200" algn="l" defTabSz="457200" rtl="0" eaLnBrk="1" latinLnBrk="0" hangingPunct="1">
              <a:defRPr sz="1800" kern="1200">
                <a:solidFill>
                  <a:schemeClr val="accent3"/>
                </a:solidFill>
                <a:latin typeface="+mn-lt"/>
                <a:ea typeface="+mn-ea"/>
                <a:cs typeface="+mn-cs"/>
              </a:defRPr>
            </a:lvl2pPr>
            <a:lvl3pPr marL="914400" algn="l" defTabSz="457200" rtl="0" eaLnBrk="1" latinLnBrk="0" hangingPunct="1">
              <a:defRPr sz="1800" kern="1200">
                <a:solidFill>
                  <a:schemeClr val="accent3"/>
                </a:solidFill>
                <a:latin typeface="+mn-lt"/>
                <a:ea typeface="+mn-ea"/>
                <a:cs typeface="+mn-cs"/>
              </a:defRPr>
            </a:lvl3pPr>
            <a:lvl4pPr marL="1371600" algn="l" defTabSz="457200" rtl="0" eaLnBrk="1" latinLnBrk="0" hangingPunct="1">
              <a:defRPr sz="1800" kern="1200">
                <a:solidFill>
                  <a:schemeClr val="accent3"/>
                </a:solidFill>
                <a:latin typeface="+mn-lt"/>
                <a:ea typeface="+mn-ea"/>
                <a:cs typeface="+mn-cs"/>
              </a:defRPr>
            </a:lvl4pPr>
            <a:lvl5pPr marL="1828800" algn="l" defTabSz="457200" rtl="0" eaLnBrk="1" latinLnBrk="0" hangingPunct="1">
              <a:defRPr sz="1800" kern="1200">
                <a:solidFill>
                  <a:schemeClr val="accent3"/>
                </a:solidFill>
                <a:latin typeface="+mn-lt"/>
                <a:ea typeface="+mn-ea"/>
                <a:cs typeface="+mn-cs"/>
              </a:defRPr>
            </a:lvl5pPr>
            <a:lvl6pPr marL="2286000" algn="l" defTabSz="457200" rtl="0" eaLnBrk="1" latinLnBrk="0" hangingPunct="1">
              <a:defRPr sz="1800" kern="1200">
                <a:solidFill>
                  <a:schemeClr val="accent3"/>
                </a:solidFill>
                <a:latin typeface="+mn-lt"/>
                <a:ea typeface="+mn-ea"/>
                <a:cs typeface="+mn-cs"/>
              </a:defRPr>
            </a:lvl6pPr>
            <a:lvl7pPr marL="2743200" algn="l" defTabSz="457200" rtl="0" eaLnBrk="1" latinLnBrk="0" hangingPunct="1">
              <a:defRPr sz="1800" kern="1200">
                <a:solidFill>
                  <a:schemeClr val="accent3"/>
                </a:solidFill>
                <a:latin typeface="+mn-lt"/>
                <a:ea typeface="+mn-ea"/>
                <a:cs typeface="+mn-cs"/>
              </a:defRPr>
            </a:lvl7pPr>
            <a:lvl8pPr marL="3200400" algn="l" defTabSz="457200" rtl="0" eaLnBrk="1" latinLnBrk="0" hangingPunct="1">
              <a:defRPr sz="1800" kern="1200">
                <a:solidFill>
                  <a:schemeClr val="accent3"/>
                </a:solidFill>
                <a:latin typeface="+mn-lt"/>
                <a:ea typeface="+mn-ea"/>
                <a:cs typeface="+mn-cs"/>
              </a:defRPr>
            </a:lvl8pPr>
            <a:lvl9pPr marL="3657600" algn="l" defTabSz="457200" rtl="0" eaLnBrk="1" latinLnBrk="0" hangingPunct="1">
              <a:defRPr sz="1800" kern="1200">
                <a:solidFill>
                  <a:schemeClr val="accent3"/>
                </a:solidFill>
                <a:latin typeface="+mn-lt"/>
                <a:ea typeface="+mn-ea"/>
                <a:cs typeface="+mn-cs"/>
              </a:defRPr>
            </a:lvl9pPr>
          </a:lstStyle>
          <a:p>
            <a:pPr algn="ctr"/>
            <a:r>
              <a:rPr lang="en-US" dirty="0" smtClean="0">
                <a:solidFill>
                  <a:schemeClr val="bg1"/>
                </a:solidFill>
              </a:rPr>
              <a:t>Login / Create new </a:t>
            </a:r>
            <a:r>
              <a:rPr lang="en-US" dirty="0">
                <a:solidFill>
                  <a:schemeClr val="bg1"/>
                </a:solidFill>
              </a:rPr>
              <a:t>Account</a:t>
            </a:r>
            <a:endParaRPr lang="en-IN" dirty="0">
              <a:solidFill>
                <a:schemeClr val="bg1"/>
              </a:solidFill>
            </a:endParaRPr>
          </a:p>
        </p:txBody>
      </p:sp>
      <p:sp>
        <p:nvSpPr>
          <p:cNvPr id="25" name="Oval 24">
            <a:extLst>
              <a:ext uri="{FF2B5EF4-FFF2-40B4-BE49-F238E27FC236}">
                <a16:creationId xmlns:a16="http://schemas.microsoft.com/office/drawing/2014/main" xmlns="" id="{C6C3B847-D984-0A86-F599-42C77AFCF32C}"/>
              </a:ext>
            </a:extLst>
          </p:cNvPr>
          <p:cNvSpPr/>
          <p:nvPr/>
        </p:nvSpPr>
        <p:spPr>
          <a:xfrm>
            <a:off x="3820133" y="4841091"/>
            <a:ext cx="4026022" cy="456246"/>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defPPr>
              <a:defRPr lang="en-US"/>
            </a:defPPr>
            <a:lvl1pPr marL="0" algn="l" defTabSz="457200" rtl="0" eaLnBrk="1" latinLnBrk="0" hangingPunct="1">
              <a:defRPr sz="1800" kern="1200">
                <a:solidFill>
                  <a:schemeClr val="accent3"/>
                </a:solidFill>
                <a:latin typeface="+mn-lt"/>
                <a:ea typeface="+mn-ea"/>
                <a:cs typeface="+mn-cs"/>
              </a:defRPr>
            </a:lvl1pPr>
            <a:lvl2pPr marL="457200" algn="l" defTabSz="457200" rtl="0" eaLnBrk="1" latinLnBrk="0" hangingPunct="1">
              <a:defRPr sz="1800" kern="1200">
                <a:solidFill>
                  <a:schemeClr val="accent3"/>
                </a:solidFill>
                <a:latin typeface="+mn-lt"/>
                <a:ea typeface="+mn-ea"/>
                <a:cs typeface="+mn-cs"/>
              </a:defRPr>
            </a:lvl2pPr>
            <a:lvl3pPr marL="914400" algn="l" defTabSz="457200" rtl="0" eaLnBrk="1" latinLnBrk="0" hangingPunct="1">
              <a:defRPr sz="1800" kern="1200">
                <a:solidFill>
                  <a:schemeClr val="accent3"/>
                </a:solidFill>
                <a:latin typeface="+mn-lt"/>
                <a:ea typeface="+mn-ea"/>
                <a:cs typeface="+mn-cs"/>
              </a:defRPr>
            </a:lvl3pPr>
            <a:lvl4pPr marL="1371600" algn="l" defTabSz="457200" rtl="0" eaLnBrk="1" latinLnBrk="0" hangingPunct="1">
              <a:defRPr sz="1800" kern="1200">
                <a:solidFill>
                  <a:schemeClr val="accent3"/>
                </a:solidFill>
                <a:latin typeface="+mn-lt"/>
                <a:ea typeface="+mn-ea"/>
                <a:cs typeface="+mn-cs"/>
              </a:defRPr>
            </a:lvl4pPr>
            <a:lvl5pPr marL="1828800" algn="l" defTabSz="457200" rtl="0" eaLnBrk="1" latinLnBrk="0" hangingPunct="1">
              <a:defRPr sz="1800" kern="1200">
                <a:solidFill>
                  <a:schemeClr val="accent3"/>
                </a:solidFill>
                <a:latin typeface="+mn-lt"/>
                <a:ea typeface="+mn-ea"/>
                <a:cs typeface="+mn-cs"/>
              </a:defRPr>
            </a:lvl5pPr>
            <a:lvl6pPr marL="2286000" algn="l" defTabSz="457200" rtl="0" eaLnBrk="1" latinLnBrk="0" hangingPunct="1">
              <a:defRPr sz="1800" kern="1200">
                <a:solidFill>
                  <a:schemeClr val="accent3"/>
                </a:solidFill>
                <a:latin typeface="+mn-lt"/>
                <a:ea typeface="+mn-ea"/>
                <a:cs typeface="+mn-cs"/>
              </a:defRPr>
            </a:lvl6pPr>
            <a:lvl7pPr marL="2743200" algn="l" defTabSz="457200" rtl="0" eaLnBrk="1" latinLnBrk="0" hangingPunct="1">
              <a:defRPr sz="1800" kern="1200">
                <a:solidFill>
                  <a:schemeClr val="accent3"/>
                </a:solidFill>
                <a:latin typeface="+mn-lt"/>
                <a:ea typeface="+mn-ea"/>
                <a:cs typeface="+mn-cs"/>
              </a:defRPr>
            </a:lvl7pPr>
            <a:lvl8pPr marL="3200400" algn="l" defTabSz="457200" rtl="0" eaLnBrk="1" latinLnBrk="0" hangingPunct="1">
              <a:defRPr sz="1800" kern="1200">
                <a:solidFill>
                  <a:schemeClr val="accent3"/>
                </a:solidFill>
                <a:latin typeface="+mn-lt"/>
                <a:ea typeface="+mn-ea"/>
                <a:cs typeface="+mn-cs"/>
              </a:defRPr>
            </a:lvl8pPr>
            <a:lvl9pPr marL="3657600" algn="l" defTabSz="457200" rtl="0" eaLnBrk="1" latinLnBrk="0" hangingPunct="1">
              <a:defRPr sz="1800" kern="1200">
                <a:solidFill>
                  <a:schemeClr val="accent3"/>
                </a:solidFill>
                <a:latin typeface="+mn-lt"/>
                <a:ea typeface="+mn-ea"/>
                <a:cs typeface="+mn-cs"/>
              </a:defRPr>
            </a:lvl9pPr>
          </a:lstStyle>
          <a:p>
            <a:pPr algn="ctr"/>
            <a:r>
              <a:rPr lang="en-US" dirty="0">
                <a:solidFill>
                  <a:schemeClr val="bg1"/>
                </a:solidFill>
              </a:rPr>
              <a:t>View Policy</a:t>
            </a:r>
            <a:endParaRPr lang="en-IN" dirty="0">
              <a:solidFill>
                <a:schemeClr val="bg1"/>
              </a:solidFill>
            </a:endParaRPr>
          </a:p>
        </p:txBody>
      </p:sp>
      <p:sp>
        <p:nvSpPr>
          <p:cNvPr id="26" name="Oval 25">
            <a:extLst>
              <a:ext uri="{FF2B5EF4-FFF2-40B4-BE49-F238E27FC236}">
                <a16:creationId xmlns:a16="http://schemas.microsoft.com/office/drawing/2014/main" xmlns="" id="{5408847C-4DBA-AB17-09DF-9CC184E2ACF5}"/>
              </a:ext>
            </a:extLst>
          </p:cNvPr>
          <p:cNvSpPr/>
          <p:nvPr/>
        </p:nvSpPr>
        <p:spPr>
          <a:xfrm>
            <a:off x="3869898" y="3850630"/>
            <a:ext cx="3906174" cy="381739"/>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defPPr>
              <a:defRPr lang="en-US"/>
            </a:defPPr>
            <a:lvl1pPr marL="0" algn="l" defTabSz="457200" rtl="0" eaLnBrk="1" latinLnBrk="0" hangingPunct="1">
              <a:defRPr sz="1800" kern="1200">
                <a:solidFill>
                  <a:schemeClr val="accent3"/>
                </a:solidFill>
                <a:latin typeface="+mn-lt"/>
                <a:ea typeface="+mn-ea"/>
                <a:cs typeface="+mn-cs"/>
              </a:defRPr>
            </a:lvl1pPr>
            <a:lvl2pPr marL="457200" algn="l" defTabSz="457200" rtl="0" eaLnBrk="1" latinLnBrk="0" hangingPunct="1">
              <a:defRPr sz="1800" kern="1200">
                <a:solidFill>
                  <a:schemeClr val="accent3"/>
                </a:solidFill>
                <a:latin typeface="+mn-lt"/>
                <a:ea typeface="+mn-ea"/>
                <a:cs typeface="+mn-cs"/>
              </a:defRPr>
            </a:lvl2pPr>
            <a:lvl3pPr marL="914400" algn="l" defTabSz="457200" rtl="0" eaLnBrk="1" latinLnBrk="0" hangingPunct="1">
              <a:defRPr sz="1800" kern="1200">
                <a:solidFill>
                  <a:schemeClr val="accent3"/>
                </a:solidFill>
                <a:latin typeface="+mn-lt"/>
                <a:ea typeface="+mn-ea"/>
                <a:cs typeface="+mn-cs"/>
              </a:defRPr>
            </a:lvl3pPr>
            <a:lvl4pPr marL="1371600" algn="l" defTabSz="457200" rtl="0" eaLnBrk="1" latinLnBrk="0" hangingPunct="1">
              <a:defRPr sz="1800" kern="1200">
                <a:solidFill>
                  <a:schemeClr val="accent3"/>
                </a:solidFill>
                <a:latin typeface="+mn-lt"/>
                <a:ea typeface="+mn-ea"/>
                <a:cs typeface="+mn-cs"/>
              </a:defRPr>
            </a:lvl4pPr>
            <a:lvl5pPr marL="1828800" algn="l" defTabSz="457200" rtl="0" eaLnBrk="1" latinLnBrk="0" hangingPunct="1">
              <a:defRPr sz="1800" kern="1200">
                <a:solidFill>
                  <a:schemeClr val="accent3"/>
                </a:solidFill>
                <a:latin typeface="+mn-lt"/>
                <a:ea typeface="+mn-ea"/>
                <a:cs typeface="+mn-cs"/>
              </a:defRPr>
            </a:lvl5pPr>
            <a:lvl6pPr marL="2286000" algn="l" defTabSz="457200" rtl="0" eaLnBrk="1" latinLnBrk="0" hangingPunct="1">
              <a:defRPr sz="1800" kern="1200">
                <a:solidFill>
                  <a:schemeClr val="accent3"/>
                </a:solidFill>
                <a:latin typeface="+mn-lt"/>
                <a:ea typeface="+mn-ea"/>
                <a:cs typeface="+mn-cs"/>
              </a:defRPr>
            </a:lvl6pPr>
            <a:lvl7pPr marL="2743200" algn="l" defTabSz="457200" rtl="0" eaLnBrk="1" latinLnBrk="0" hangingPunct="1">
              <a:defRPr sz="1800" kern="1200">
                <a:solidFill>
                  <a:schemeClr val="accent3"/>
                </a:solidFill>
                <a:latin typeface="+mn-lt"/>
                <a:ea typeface="+mn-ea"/>
                <a:cs typeface="+mn-cs"/>
              </a:defRPr>
            </a:lvl7pPr>
            <a:lvl8pPr marL="3200400" algn="l" defTabSz="457200" rtl="0" eaLnBrk="1" latinLnBrk="0" hangingPunct="1">
              <a:defRPr sz="1800" kern="1200">
                <a:solidFill>
                  <a:schemeClr val="accent3"/>
                </a:solidFill>
                <a:latin typeface="+mn-lt"/>
                <a:ea typeface="+mn-ea"/>
                <a:cs typeface="+mn-cs"/>
              </a:defRPr>
            </a:lvl8pPr>
            <a:lvl9pPr marL="3657600" algn="l" defTabSz="457200" rtl="0" eaLnBrk="1" latinLnBrk="0" hangingPunct="1">
              <a:defRPr sz="1800" kern="1200">
                <a:solidFill>
                  <a:schemeClr val="accent3"/>
                </a:solidFill>
                <a:latin typeface="+mn-lt"/>
                <a:ea typeface="+mn-ea"/>
                <a:cs typeface="+mn-cs"/>
              </a:defRPr>
            </a:lvl9pPr>
          </a:lstStyle>
          <a:p>
            <a:pPr algn="ctr"/>
            <a:r>
              <a:rPr lang="en-US" dirty="0">
                <a:solidFill>
                  <a:schemeClr val="bg1"/>
                </a:solidFill>
              </a:rPr>
              <a:t>Approve Policy</a:t>
            </a:r>
            <a:endParaRPr lang="en-IN" dirty="0">
              <a:solidFill>
                <a:schemeClr val="bg1"/>
              </a:solidFill>
            </a:endParaRPr>
          </a:p>
        </p:txBody>
      </p:sp>
      <p:pic>
        <p:nvPicPr>
          <p:cNvPr id="27" name="Graphic 11" descr="Man">
            <a:extLst>
              <a:ext uri="{FF2B5EF4-FFF2-40B4-BE49-F238E27FC236}">
                <a16:creationId xmlns:a16="http://schemas.microsoft.com/office/drawing/2014/main" xmlns="" id="{A092F84A-BC7C-773C-13B1-CA9C9961637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0248585" y="3171520"/>
            <a:ext cx="914400" cy="914400"/>
          </a:xfrm>
          <a:prstGeom prst="rect">
            <a:avLst/>
          </a:prstGeom>
        </p:spPr>
      </p:pic>
      <p:sp>
        <p:nvSpPr>
          <p:cNvPr id="28" name="TextBox 15">
            <a:extLst>
              <a:ext uri="{FF2B5EF4-FFF2-40B4-BE49-F238E27FC236}">
                <a16:creationId xmlns:a16="http://schemas.microsoft.com/office/drawing/2014/main" xmlns="" id="{21C07342-804C-4EA8-9530-480FF3F66DF7}"/>
              </a:ext>
            </a:extLst>
          </p:cNvPr>
          <p:cNvSpPr txBox="1"/>
          <p:nvPr/>
        </p:nvSpPr>
        <p:spPr>
          <a:xfrm>
            <a:off x="10330294" y="4048671"/>
            <a:ext cx="1187389" cy="369332"/>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  User</a:t>
            </a:r>
            <a:endParaRPr lang="en-IN" dirty="0"/>
          </a:p>
        </p:txBody>
      </p:sp>
      <p:sp>
        <p:nvSpPr>
          <p:cNvPr id="29" name="Oval 28">
            <a:extLst>
              <a:ext uri="{FF2B5EF4-FFF2-40B4-BE49-F238E27FC236}">
                <a16:creationId xmlns:a16="http://schemas.microsoft.com/office/drawing/2014/main" xmlns="" id="{AB91B2EB-0240-8B97-4A44-0D93970E0F86}"/>
              </a:ext>
            </a:extLst>
          </p:cNvPr>
          <p:cNvSpPr/>
          <p:nvPr/>
        </p:nvSpPr>
        <p:spPr>
          <a:xfrm>
            <a:off x="3914404" y="2751646"/>
            <a:ext cx="3906174" cy="596642"/>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defPPr>
              <a:defRPr lang="en-US"/>
            </a:defPPr>
            <a:lvl1pPr marL="0" algn="l" defTabSz="457200" rtl="0" eaLnBrk="1" latinLnBrk="0" hangingPunct="1">
              <a:defRPr sz="1800" kern="1200">
                <a:solidFill>
                  <a:schemeClr val="accent3"/>
                </a:solidFill>
                <a:latin typeface="+mn-lt"/>
                <a:ea typeface="+mn-ea"/>
                <a:cs typeface="+mn-cs"/>
              </a:defRPr>
            </a:lvl1pPr>
            <a:lvl2pPr marL="457200" algn="l" defTabSz="457200" rtl="0" eaLnBrk="1" latinLnBrk="0" hangingPunct="1">
              <a:defRPr sz="1800" kern="1200">
                <a:solidFill>
                  <a:schemeClr val="accent3"/>
                </a:solidFill>
                <a:latin typeface="+mn-lt"/>
                <a:ea typeface="+mn-ea"/>
                <a:cs typeface="+mn-cs"/>
              </a:defRPr>
            </a:lvl2pPr>
            <a:lvl3pPr marL="914400" algn="l" defTabSz="457200" rtl="0" eaLnBrk="1" latinLnBrk="0" hangingPunct="1">
              <a:defRPr sz="1800" kern="1200">
                <a:solidFill>
                  <a:schemeClr val="accent3"/>
                </a:solidFill>
                <a:latin typeface="+mn-lt"/>
                <a:ea typeface="+mn-ea"/>
                <a:cs typeface="+mn-cs"/>
              </a:defRPr>
            </a:lvl3pPr>
            <a:lvl4pPr marL="1371600" algn="l" defTabSz="457200" rtl="0" eaLnBrk="1" latinLnBrk="0" hangingPunct="1">
              <a:defRPr sz="1800" kern="1200">
                <a:solidFill>
                  <a:schemeClr val="accent3"/>
                </a:solidFill>
                <a:latin typeface="+mn-lt"/>
                <a:ea typeface="+mn-ea"/>
                <a:cs typeface="+mn-cs"/>
              </a:defRPr>
            </a:lvl4pPr>
            <a:lvl5pPr marL="1828800" algn="l" defTabSz="457200" rtl="0" eaLnBrk="1" latinLnBrk="0" hangingPunct="1">
              <a:defRPr sz="1800" kern="1200">
                <a:solidFill>
                  <a:schemeClr val="accent3"/>
                </a:solidFill>
                <a:latin typeface="+mn-lt"/>
                <a:ea typeface="+mn-ea"/>
                <a:cs typeface="+mn-cs"/>
              </a:defRPr>
            </a:lvl5pPr>
            <a:lvl6pPr marL="2286000" algn="l" defTabSz="457200" rtl="0" eaLnBrk="1" latinLnBrk="0" hangingPunct="1">
              <a:defRPr sz="1800" kern="1200">
                <a:solidFill>
                  <a:schemeClr val="accent3"/>
                </a:solidFill>
                <a:latin typeface="+mn-lt"/>
                <a:ea typeface="+mn-ea"/>
                <a:cs typeface="+mn-cs"/>
              </a:defRPr>
            </a:lvl6pPr>
            <a:lvl7pPr marL="2743200" algn="l" defTabSz="457200" rtl="0" eaLnBrk="1" latinLnBrk="0" hangingPunct="1">
              <a:defRPr sz="1800" kern="1200">
                <a:solidFill>
                  <a:schemeClr val="accent3"/>
                </a:solidFill>
                <a:latin typeface="+mn-lt"/>
                <a:ea typeface="+mn-ea"/>
                <a:cs typeface="+mn-cs"/>
              </a:defRPr>
            </a:lvl7pPr>
            <a:lvl8pPr marL="3200400" algn="l" defTabSz="457200" rtl="0" eaLnBrk="1" latinLnBrk="0" hangingPunct="1">
              <a:defRPr sz="1800" kern="1200">
                <a:solidFill>
                  <a:schemeClr val="accent3"/>
                </a:solidFill>
                <a:latin typeface="+mn-lt"/>
                <a:ea typeface="+mn-ea"/>
                <a:cs typeface="+mn-cs"/>
              </a:defRPr>
            </a:lvl8pPr>
            <a:lvl9pPr marL="3657600" algn="l" defTabSz="457200" rtl="0" eaLnBrk="1" latinLnBrk="0" hangingPunct="1">
              <a:defRPr sz="1800" kern="1200">
                <a:solidFill>
                  <a:schemeClr val="accent3"/>
                </a:solidFill>
                <a:latin typeface="+mn-lt"/>
                <a:ea typeface="+mn-ea"/>
                <a:cs typeface="+mn-cs"/>
              </a:defRPr>
            </a:lvl9pPr>
          </a:lstStyle>
          <a:p>
            <a:pPr algn="ctr"/>
            <a:r>
              <a:rPr lang="en-US" dirty="0" smtClean="0">
                <a:solidFill>
                  <a:schemeClr val="bg1"/>
                </a:solidFill>
              </a:rPr>
              <a:t>View / Update / Delete </a:t>
            </a:r>
            <a:r>
              <a:rPr lang="en-US" dirty="0">
                <a:solidFill>
                  <a:schemeClr val="bg1"/>
                </a:solidFill>
              </a:rPr>
              <a:t>Policy</a:t>
            </a:r>
            <a:endParaRPr lang="en-IN" dirty="0">
              <a:solidFill>
                <a:schemeClr val="bg1"/>
              </a:solidFill>
            </a:endParaRPr>
          </a:p>
        </p:txBody>
      </p:sp>
      <p:sp>
        <p:nvSpPr>
          <p:cNvPr id="30" name="Oval 29">
            <a:extLst>
              <a:ext uri="{FF2B5EF4-FFF2-40B4-BE49-F238E27FC236}">
                <a16:creationId xmlns:a16="http://schemas.microsoft.com/office/drawing/2014/main" xmlns="" id="{FD6428DF-1CC1-2C7D-B388-A46245E15586}"/>
              </a:ext>
            </a:extLst>
          </p:cNvPr>
          <p:cNvSpPr/>
          <p:nvPr/>
        </p:nvSpPr>
        <p:spPr>
          <a:xfrm>
            <a:off x="3809197" y="5793193"/>
            <a:ext cx="4026022" cy="456246"/>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defPPr>
              <a:defRPr lang="en-US"/>
            </a:defPPr>
            <a:lvl1pPr marL="0" algn="l" defTabSz="457200" rtl="0" eaLnBrk="1" latinLnBrk="0" hangingPunct="1">
              <a:defRPr sz="1800" kern="1200">
                <a:solidFill>
                  <a:schemeClr val="accent3"/>
                </a:solidFill>
                <a:latin typeface="+mn-lt"/>
                <a:ea typeface="+mn-ea"/>
                <a:cs typeface="+mn-cs"/>
              </a:defRPr>
            </a:lvl1pPr>
            <a:lvl2pPr marL="457200" algn="l" defTabSz="457200" rtl="0" eaLnBrk="1" latinLnBrk="0" hangingPunct="1">
              <a:defRPr sz="1800" kern="1200">
                <a:solidFill>
                  <a:schemeClr val="accent3"/>
                </a:solidFill>
                <a:latin typeface="+mn-lt"/>
                <a:ea typeface="+mn-ea"/>
                <a:cs typeface="+mn-cs"/>
              </a:defRPr>
            </a:lvl2pPr>
            <a:lvl3pPr marL="914400" algn="l" defTabSz="457200" rtl="0" eaLnBrk="1" latinLnBrk="0" hangingPunct="1">
              <a:defRPr sz="1800" kern="1200">
                <a:solidFill>
                  <a:schemeClr val="accent3"/>
                </a:solidFill>
                <a:latin typeface="+mn-lt"/>
                <a:ea typeface="+mn-ea"/>
                <a:cs typeface="+mn-cs"/>
              </a:defRPr>
            </a:lvl3pPr>
            <a:lvl4pPr marL="1371600" algn="l" defTabSz="457200" rtl="0" eaLnBrk="1" latinLnBrk="0" hangingPunct="1">
              <a:defRPr sz="1800" kern="1200">
                <a:solidFill>
                  <a:schemeClr val="accent3"/>
                </a:solidFill>
                <a:latin typeface="+mn-lt"/>
                <a:ea typeface="+mn-ea"/>
                <a:cs typeface="+mn-cs"/>
              </a:defRPr>
            </a:lvl4pPr>
            <a:lvl5pPr marL="1828800" algn="l" defTabSz="457200" rtl="0" eaLnBrk="1" latinLnBrk="0" hangingPunct="1">
              <a:defRPr sz="1800" kern="1200">
                <a:solidFill>
                  <a:schemeClr val="accent3"/>
                </a:solidFill>
                <a:latin typeface="+mn-lt"/>
                <a:ea typeface="+mn-ea"/>
                <a:cs typeface="+mn-cs"/>
              </a:defRPr>
            </a:lvl5pPr>
            <a:lvl6pPr marL="2286000" algn="l" defTabSz="457200" rtl="0" eaLnBrk="1" latinLnBrk="0" hangingPunct="1">
              <a:defRPr sz="1800" kern="1200">
                <a:solidFill>
                  <a:schemeClr val="accent3"/>
                </a:solidFill>
                <a:latin typeface="+mn-lt"/>
                <a:ea typeface="+mn-ea"/>
                <a:cs typeface="+mn-cs"/>
              </a:defRPr>
            </a:lvl6pPr>
            <a:lvl7pPr marL="2743200" algn="l" defTabSz="457200" rtl="0" eaLnBrk="1" latinLnBrk="0" hangingPunct="1">
              <a:defRPr sz="1800" kern="1200">
                <a:solidFill>
                  <a:schemeClr val="accent3"/>
                </a:solidFill>
                <a:latin typeface="+mn-lt"/>
                <a:ea typeface="+mn-ea"/>
                <a:cs typeface="+mn-cs"/>
              </a:defRPr>
            </a:lvl7pPr>
            <a:lvl8pPr marL="3200400" algn="l" defTabSz="457200" rtl="0" eaLnBrk="1" latinLnBrk="0" hangingPunct="1">
              <a:defRPr sz="1800" kern="1200">
                <a:solidFill>
                  <a:schemeClr val="accent3"/>
                </a:solidFill>
                <a:latin typeface="+mn-lt"/>
                <a:ea typeface="+mn-ea"/>
                <a:cs typeface="+mn-cs"/>
              </a:defRPr>
            </a:lvl8pPr>
            <a:lvl9pPr marL="3657600" algn="l" defTabSz="457200" rtl="0" eaLnBrk="1" latinLnBrk="0" hangingPunct="1">
              <a:defRPr sz="1800" kern="1200">
                <a:solidFill>
                  <a:schemeClr val="accent3"/>
                </a:solidFill>
                <a:latin typeface="+mn-lt"/>
                <a:ea typeface="+mn-ea"/>
                <a:cs typeface="+mn-cs"/>
              </a:defRPr>
            </a:lvl9pPr>
          </a:lstStyle>
          <a:p>
            <a:pPr algn="ctr"/>
            <a:r>
              <a:rPr lang="en-US" dirty="0">
                <a:solidFill>
                  <a:schemeClr val="bg1"/>
                </a:solidFill>
              </a:rPr>
              <a:t>Apply Policy</a:t>
            </a:r>
            <a:endParaRPr lang="en-IN" dirty="0">
              <a:solidFill>
                <a:schemeClr val="bg1"/>
              </a:solidFill>
            </a:endParaRPr>
          </a:p>
        </p:txBody>
      </p:sp>
      <p:cxnSp>
        <p:nvCxnSpPr>
          <p:cNvPr id="31" name="Straight Arrow Connector 30">
            <a:extLst>
              <a:ext uri="{FF2B5EF4-FFF2-40B4-BE49-F238E27FC236}">
                <a16:creationId xmlns:a16="http://schemas.microsoft.com/office/drawing/2014/main" xmlns="" id="{23DB0B5B-6B0C-5BD5-37D1-35C89EDC3588}"/>
              </a:ext>
            </a:extLst>
          </p:cNvPr>
          <p:cNvCxnSpPr>
            <a:cxnSpLocks/>
            <a:endCxn id="24" idx="2"/>
          </p:cNvCxnSpPr>
          <p:nvPr/>
        </p:nvCxnSpPr>
        <p:spPr>
          <a:xfrm flipV="1">
            <a:off x="1590149" y="2033465"/>
            <a:ext cx="2324255" cy="16715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xmlns="" id="{6D7B04EB-B619-2441-9A25-725D469ECFB7}"/>
              </a:ext>
            </a:extLst>
          </p:cNvPr>
          <p:cNvCxnSpPr/>
          <p:nvPr/>
        </p:nvCxnSpPr>
        <p:spPr>
          <a:xfrm>
            <a:off x="2851516" y="2254473"/>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xmlns="" id="{11FB1AEB-8524-A62A-45B1-5F9483034F6B}"/>
              </a:ext>
            </a:extLst>
          </p:cNvPr>
          <p:cNvCxnSpPr>
            <a:cxnSpLocks/>
            <a:stCxn id="21" idx="3"/>
            <a:endCxn id="29" idx="2"/>
          </p:cNvCxnSpPr>
          <p:nvPr/>
        </p:nvCxnSpPr>
        <p:spPr>
          <a:xfrm flipV="1">
            <a:off x="1614192" y="3049967"/>
            <a:ext cx="2300212" cy="7158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xmlns="" id="{E59B7E20-368E-487F-FDE3-A2448170C800}"/>
              </a:ext>
            </a:extLst>
          </p:cNvPr>
          <p:cNvCxnSpPr>
            <a:cxnSpLocks/>
            <a:endCxn id="26" idx="2"/>
          </p:cNvCxnSpPr>
          <p:nvPr/>
        </p:nvCxnSpPr>
        <p:spPr>
          <a:xfrm>
            <a:off x="1621629" y="3967625"/>
            <a:ext cx="2248269" cy="738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xmlns="" id="{2DB14178-B4EF-B57A-3C68-86BB40104AD4}"/>
              </a:ext>
            </a:extLst>
          </p:cNvPr>
          <p:cNvCxnSpPr>
            <a:cxnSpLocks/>
            <a:endCxn id="24" idx="6"/>
          </p:cNvCxnSpPr>
          <p:nvPr/>
        </p:nvCxnSpPr>
        <p:spPr>
          <a:xfrm flipH="1" flipV="1">
            <a:off x="7820578" y="2033465"/>
            <a:ext cx="2488182" cy="13306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a:extLst>
              <a:ext uri="{FF2B5EF4-FFF2-40B4-BE49-F238E27FC236}">
                <a16:creationId xmlns:a16="http://schemas.microsoft.com/office/drawing/2014/main" xmlns="" id="{CADA4E8C-9176-2256-F108-3947A7F18260}"/>
              </a:ext>
            </a:extLst>
          </p:cNvPr>
          <p:cNvCxnSpPr>
            <a:cxnSpLocks/>
            <a:endCxn id="25" idx="6"/>
          </p:cNvCxnSpPr>
          <p:nvPr/>
        </p:nvCxnSpPr>
        <p:spPr>
          <a:xfrm flipH="1">
            <a:off x="7846155" y="3575929"/>
            <a:ext cx="2444320" cy="14932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xmlns="" id="{B1AECC4B-C860-CA04-589D-2BB629AD03C9}"/>
              </a:ext>
            </a:extLst>
          </p:cNvPr>
          <p:cNvCxnSpPr>
            <a:cxnSpLocks/>
            <a:endCxn id="30" idx="6"/>
          </p:cNvCxnSpPr>
          <p:nvPr/>
        </p:nvCxnSpPr>
        <p:spPr>
          <a:xfrm flipH="1">
            <a:off x="7835219" y="3702633"/>
            <a:ext cx="2473541" cy="23186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Title 1">
            <a:extLst>
              <a:ext uri="{FF2B5EF4-FFF2-40B4-BE49-F238E27FC236}">
                <a16:creationId xmlns:a16="http://schemas.microsoft.com/office/drawing/2014/main" xmlns="" id="{D0ACD155-63A3-1313-4CD3-8C4DD3ABFE3A}"/>
              </a:ext>
            </a:extLst>
          </p:cNvPr>
          <p:cNvSpPr txBox="1">
            <a:spLocks/>
          </p:cNvSpPr>
          <p:nvPr/>
        </p:nvSpPr>
        <p:spPr>
          <a:xfrm>
            <a:off x="967852" y="554806"/>
            <a:ext cx="10269867" cy="681318"/>
          </a:xfrm>
          <a:prstGeom prst="rect">
            <a:avLst/>
          </a:prstGeom>
        </p:spPr>
        <p:txBody>
          <a:bodyPr>
            <a:no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smtClean="0">
                <a:latin typeface="Times New Roman" panose="02020603050405020304" pitchFamily="18" charset="0"/>
                <a:cs typeface="Times New Roman" panose="02020603050405020304" pitchFamily="18" charset="0"/>
              </a:rPr>
              <a:t>USE CASE DIAGRAM:</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11039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D0ACD155-63A3-1313-4CD3-8C4DD3ABFE3A}"/>
              </a:ext>
            </a:extLst>
          </p:cNvPr>
          <p:cNvSpPr txBox="1">
            <a:spLocks/>
          </p:cNvSpPr>
          <p:nvPr/>
        </p:nvSpPr>
        <p:spPr>
          <a:xfrm>
            <a:off x="1049802" y="113238"/>
            <a:ext cx="10269867" cy="681318"/>
          </a:xfrm>
          <a:prstGeom prst="rect">
            <a:avLst/>
          </a:prstGeom>
        </p:spPr>
        <p:txBody>
          <a:bodyPr>
            <a:no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smtClean="0">
                <a:latin typeface="Times New Roman" panose="02020603050405020304" pitchFamily="18" charset="0"/>
                <a:cs typeface="Times New Roman" panose="02020603050405020304" pitchFamily="18" charset="0"/>
              </a:rPr>
              <a:t>ER DIAGRAM:</a:t>
            </a:r>
            <a:endParaRPr lang="en-IN" sz="40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6591" y="895054"/>
            <a:ext cx="10183077" cy="5599750"/>
          </a:xfrm>
          <a:prstGeom prst="rect">
            <a:avLst/>
          </a:prstGeom>
        </p:spPr>
      </p:pic>
    </p:spTree>
    <p:extLst>
      <p:ext uri="{BB962C8B-B14F-4D97-AF65-F5344CB8AC3E}">
        <p14:creationId xmlns:p14="http://schemas.microsoft.com/office/powerpoint/2010/main" val="27413835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a:extLst>
              <a:ext uri="{FF2B5EF4-FFF2-40B4-BE49-F238E27FC236}">
                <a16:creationId xmlns:a16="http://schemas.microsoft.com/office/drawing/2014/main" xmlns="" id="{15C2BCBB-EDFE-9B15-7F02-94547960DF55}"/>
              </a:ext>
            </a:extLst>
          </p:cNvPr>
          <p:cNvGraphicFramePr>
            <a:graphicFrameLocks/>
          </p:cNvGraphicFramePr>
          <p:nvPr>
            <p:extLst>
              <p:ext uri="{D42A27DB-BD31-4B8C-83A1-F6EECF244321}">
                <p14:modId xmlns:p14="http://schemas.microsoft.com/office/powerpoint/2010/main" val="3206517642"/>
              </p:ext>
            </p:extLst>
          </p:nvPr>
        </p:nvGraphicFramePr>
        <p:xfrm>
          <a:off x="842682" y="1532965"/>
          <a:ext cx="10661930" cy="43782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xmlns="" id="{D0ACD155-63A3-1313-4CD3-8C4DD3ABFE3A}"/>
              </a:ext>
            </a:extLst>
          </p:cNvPr>
          <p:cNvSpPr txBox="1">
            <a:spLocks/>
          </p:cNvSpPr>
          <p:nvPr/>
        </p:nvSpPr>
        <p:spPr>
          <a:xfrm>
            <a:off x="1041256" y="412341"/>
            <a:ext cx="10269867" cy="681318"/>
          </a:xfrm>
          <a:prstGeom prst="rect">
            <a:avLst/>
          </a:prstGeom>
        </p:spPr>
        <p:txBody>
          <a:bodyPr>
            <a:no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smtClean="0">
                <a:latin typeface="Times New Roman" panose="02020603050405020304" pitchFamily="18" charset="0"/>
                <a:cs typeface="Times New Roman" panose="02020603050405020304" pitchFamily="18" charset="0"/>
              </a:rPr>
              <a:t>OPERATIONS/ Modules:</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3691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xmlns="" id="{1ECF4134-9024-09FA-B40E-D3638A9FEED8}"/>
              </a:ext>
            </a:extLst>
          </p:cNvPr>
          <p:cNvSpPr txBox="1"/>
          <p:nvPr/>
        </p:nvSpPr>
        <p:spPr>
          <a:xfrm>
            <a:off x="5013198" y="1550426"/>
            <a:ext cx="6096000" cy="3770263"/>
          </a:xfrm>
          <a:prstGeom prst="rect">
            <a:avLst/>
          </a:prstGeom>
          <a:noFill/>
        </p:spPr>
        <p:txBody>
          <a:bodyPr wrap="square">
            <a:spAutoFit/>
          </a:bodyPr>
          <a:lstStyle/>
          <a:p>
            <a:pPr>
              <a:spcAft>
                <a:spcPts val="100"/>
              </a:spcAft>
              <a:buFont typeface="Wingdings" panose="05000000000000000000" pitchFamily="2" charset="2"/>
              <a:buChar char="§"/>
            </a:pPr>
            <a:r>
              <a:rPr lang="en-US" dirty="0">
                <a:latin typeface="Times New Roman"/>
                <a:cs typeface="Times New Roman"/>
              </a:rPr>
              <a:t>  </a:t>
            </a:r>
            <a:r>
              <a:rPr lang="en-US" sz="2400" dirty="0" smtClean="0">
                <a:latin typeface="Times New Roman"/>
                <a:cs typeface="Times New Roman"/>
              </a:rPr>
              <a:t>Login </a:t>
            </a:r>
            <a:r>
              <a:rPr lang="en-US" sz="2400" dirty="0">
                <a:latin typeface="Times New Roman"/>
                <a:cs typeface="Times New Roman"/>
              </a:rPr>
              <a:t>in to portal</a:t>
            </a:r>
          </a:p>
          <a:p>
            <a:pPr>
              <a:spcAft>
                <a:spcPts val="100"/>
              </a:spcAft>
              <a:buFont typeface="Wingdings" panose="05000000000000000000" pitchFamily="2" charset="2"/>
              <a:buChar char="§"/>
            </a:pPr>
            <a:r>
              <a:rPr lang="en-US" sz="2400" dirty="0">
                <a:latin typeface="Times New Roman"/>
                <a:cs typeface="Times New Roman"/>
              </a:rPr>
              <a:t> View Customers</a:t>
            </a:r>
            <a:r>
              <a:rPr lang="en-US" sz="2400" dirty="0" smtClean="0">
                <a:latin typeface="Times New Roman"/>
                <a:cs typeface="Times New Roman"/>
              </a:rPr>
              <a:t>.</a:t>
            </a:r>
            <a:endParaRPr lang="en-US" sz="2400" dirty="0">
              <a:latin typeface="Times New Roman"/>
              <a:cs typeface="Times New Roman"/>
            </a:endParaRPr>
          </a:p>
          <a:p>
            <a:pPr>
              <a:spcAft>
                <a:spcPts val="100"/>
              </a:spcAft>
              <a:buFont typeface="Wingdings" panose="05000000000000000000" pitchFamily="2" charset="2"/>
              <a:buChar char="§"/>
            </a:pPr>
            <a:r>
              <a:rPr lang="en-US" sz="2400" dirty="0">
                <a:latin typeface="Times New Roman"/>
                <a:cs typeface="Times New Roman"/>
              </a:rPr>
              <a:t> View/Add/Update/Delete </a:t>
            </a:r>
            <a:r>
              <a:rPr lang="en-US" sz="2400" dirty="0" smtClean="0">
                <a:latin typeface="Times New Roman"/>
                <a:cs typeface="Times New Roman"/>
              </a:rPr>
              <a:t>policy with policy categories like Life, health, vehicle, fire etc.,.</a:t>
            </a:r>
            <a:endParaRPr lang="en-US" sz="2400" dirty="0">
              <a:latin typeface="Times New Roman"/>
              <a:cs typeface="Times New Roman"/>
            </a:endParaRPr>
          </a:p>
          <a:p>
            <a:pPr>
              <a:spcAft>
                <a:spcPts val="100"/>
              </a:spcAft>
              <a:buFont typeface="Wingdings" panose="05000000000000000000" pitchFamily="2" charset="2"/>
              <a:buChar char="§"/>
            </a:pPr>
            <a:r>
              <a:rPr lang="en-US" sz="2400" dirty="0">
                <a:latin typeface="Times New Roman"/>
                <a:cs typeface="Times New Roman"/>
              </a:rPr>
              <a:t> Approve/Disapprove </a:t>
            </a:r>
            <a:r>
              <a:rPr lang="en-US" sz="2400" dirty="0" smtClean="0">
                <a:latin typeface="Times New Roman"/>
                <a:cs typeface="Times New Roman"/>
              </a:rPr>
              <a:t>policy </a:t>
            </a:r>
            <a:r>
              <a:rPr lang="en-US" sz="2400" dirty="0">
                <a:latin typeface="Times New Roman"/>
                <a:cs typeface="Times New Roman"/>
              </a:rPr>
              <a:t>applied by </a:t>
            </a:r>
            <a:r>
              <a:rPr lang="en-US" sz="2400" dirty="0">
                <a:latin typeface="Times New Roman"/>
                <a:cs typeface="Times New Roman"/>
              </a:rPr>
              <a:t> </a:t>
            </a:r>
            <a:r>
              <a:rPr lang="en-US" sz="2400" dirty="0" smtClean="0">
                <a:latin typeface="Times New Roman"/>
                <a:cs typeface="Times New Roman"/>
              </a:rPr>
              <a:t>    </a:t>
            </a:r>
            <a:r>
              <a:rPr lang="en-US" sz="2400" dirty="0" smtClean="0">
                <a:latin typeface="Times New Roman"/>
                <a:cs typeface="Times New Roman"/>
              </a:rPr>
              <a:t>customer/ user</a:t>
            </a:r>
            <a:endParaRPr lang="en-US" sz="2400" dirty="0">
              <a:latin typeface="Times New Roman"/>
              <a:cs typeface="Times New Roman"/>
            </a:endParaRPr>
          </a:p>
          <a:p>
            <a:pPr>
              <a:spcAft>
                <a:spcPts val="100"/>
              </a:spcAft>
              <a:buFont typeface="Wingdings" panose="05000000000000000000" pitchFamily="2" charset="2"/>
              <a:buChar char="§"/>
            </a:pPr>
            <a:r>
              <a:rPr lang="en-US" sz="2400" dirty="0">
                <a:latin typeface="Times New Roman"/>
                <a:cs typeface="Times New Roman"/>
              </a:rPr>
              <a:t> View total policy holder, approved policy holder, disapproved policy </a:t>
            </a:r>
            <a:r>
              <a:rPr lang="en-US" sz="2400" dirty="0" smtClean="0">
                <a:latin typeface="Times New Roman"/>
                <a:cs typeface="Times New Roman"/>
              </a:rPr>
              <a:t>holder as a list</a:t>
            </a:r>
          </a:p>
          <a:p>
            <a:pPr>
              <a:spcAft>
                <a:spcPts val="100"/>
              </a:spcAft>
              <a:buFont typeface="Wingdings" panose="05000000000000000000" pitchFamily="2" charset="2"/>
              <a:buChar char="§"/>
            </a:pPr>
            <a:r>
              <a:rPr lang="en-US" sz="2400" dirty="0" smtClean="0">
                <a:latin typeface="Times New Roman"/>
                <a:cs typeface="Times New Roman"/>
              </a:rPr>
              <a:t>Log out</a:t>
            </a:r>
            <a:endParaRPr lang="en-US" sz="2400" dirty="0">
              <a:latin typeface="Times New Roman"/>
              <a:cs typeface="Times New Roman"/>
            </a:endParaRPr>
          </a:p>
          <a:p>
            <a:pPr marL="0" indent="0">
              <a:buNone/>
            </a:pPr>
            <a:endParaRPr lang="en-US"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xmlns="" id="{F9EDF72E-2C24-5602-3C49-AB1096FF65C6}"/>
              </a:ext>
            </a:extLst>
          </p:cNvPr>
          <p:cNvSpPr txBox="1"/>
          <p:nvPr/>
        </p:nvSpPr>
        <p:spPr>
          <a:xfrm>
            <a:off x="1452282" y="2563906"/>
            <a:ext cx="2377574" cy="1323439"/>
          </a:xfrm>
          <a:prstGeom prst="rect">
            <a:avLst/>
          </a:prstGeom>
          <a:noFill/>
        </p:spPr>
        <p:txBody>
          <a:bodyPr wrap="none" rtlCol="0">
            <a:spAutoFit/>
          </a:bodyPr>
          <a:lstStyle/>
          <a:p>
            <a:r>
              <a:rPr lang="en-US" sz="4000" dirty="0">
                <a:latin typeface="Times New Roman" panose="02020603050405020304" pitchFamily="18" charset="0"/>
                <a:cs typeface="Times New Roman" panose="02020603050405020304" pitchFamily="18" charset="0"/>
              </a:rPr>
              <a:t>ADMIN</a:t>
            </a:r>
          </a:p>
          <a:p>
            <a:r>
              <a:rPr lang="en-US" sz="4000" dirty="0">
                <a:latin typeface="Times New Roman" panose="02020603050405020304" pitchFamily="18" charset="0"/>
                <a:cs typeface="Times New Roman" panose="02020603050405020304" pitchFamily="18" charset="0"/>
              </a:rPr>
              <a:t>MODULE</a:t>
            </a:r>
          </a:p>
        </p:txBody>
      </p:sp>
      <p:cxnSp>
        <p:nvCxnSpPr>
          <p:cNvPr id="35" name="Straight Connector 34">
            <a:extLst>
              <a:ext uri="{FF2B5EF4-FFF2-40B4-BE49-F238E27FC236}">
                <a16:creationId xmlns:a16="http://schemas.microsoft.com/office/drawing/2014/main" xmlns="" id="{8300D719-3B92-ABD5-A64C-C84580568C6C}"/>
              </a:ext>
            </a:extLst>
          </p:cNvPr>
          <p:cNvCxnSpPr/>
          <p:nvPr/>
        </p:nvCxnSpPr>
        <p:spPr>
          <a:xfrm flipH="1">
            <a:off x="4482353" y="863125"/>
            <a:ext cx="12735" cy="5067923"/>
          </a:xfrm>
          <a:prstGeom prst="line">
            <a:avLst/>
          </a:prstGeom>
          <a:effectLst>
            <a:glow rad="63500">
              <a:schemeClr val="accent2">
                <a:satMod val="175000"/>
                <a:alpha val="40000"/>
              </a:schemeClr>
            </a:glow>
          </a:effec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1968494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docProps/app.xml><?xml version="1.0" encoding="utf-8"?>
<Properties xmlns="http://schemas.openxmlformats.org/officeDocument/2006/extended-properties" xmlns:vt="http://schemas.openxmlformats.org/officeDocument/2006/docPropsVTypes">
  <Template>TM03457452[[fn=Celestial]]</Template>
  <TotalTime>610</TotalTime>
  <Words>1658</Words>
  <Application>Microsoft Office PowerPoint</Application>
  <PresentationFormat>Widescreen</PresentationFormat>
  <Paragraphs>159</Paragraphs>
  <Slides>51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Arial</vt:lpstr>
      <vt:lpstr>Calibri</vt:lpstr>
      <vt:lpstr>Calibri Light</vt:lpstr>
      <vt:lpstr>French Script MT</vt:lpstr>
      <vt:lpstr>Times New Roman</vt:lpstr>
      <vt:lpstr>Wingdings</vt:lpstr>
      <vt:lpstr>Celestial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Makeswari Sivakumar</dc:creator>
  <cp:lastModifiedBy>Microsoft account</cp:lastModifiedBy>
  <cp:revision>23</cp:revision>
  <dcterms:created xsi:type="dcterms:W3CDTF">2022-10-19T05:19:17Z</dcterms:created>
  <dcterms:modified xsi:type="dcterms:W3CDTF">2022-10-20T14:53:35Z</dcterms:modified>
</cp:coreProperties>
</file>